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84" r:id="rId4"/>
    <p:sldId id="258" r:id="rId5"/>
    <p:sldId id="269" r:id="rId6"/>
    <p:sldId id="326" r:id="rId7"/>
    <p:sldId id="263" r:id="rId8"/>
    <p:sldId id="272" r:id="rId9"/>
    <p:sldId id="264" r:id="rId10"/>
    <p:sldId id="270" r:id="rId11"/>
    <p:sldId id="271" r:id="rId12"/>
    <p:sldId id="265" r:id="rId13"/>
    <p:sldId id="273" r:id="rId14"/>
    <p:sldId id="328" r:id="rId15"/>
    <p:sldId id="329" r:id="rId16"/>
    <p:sldId id="327" r:id="rId17"/>
    <p:sldId id="330" r:id="rId18"/>
    <p:sldId id="331" r:id="rId19"/>
    <p:sldId id="266" r:id="rId20"/>
    <p:sldId id="316" r:id="rId21"/>
    <p:sldId id="321" r:id="rId22"/>
    <p:sldId id="322" r:id="rId23"/>
    <p:sldId id="323" r:id="rId24"/>
    <p:sldId id="324" r:id="rId25"/>
    <p:sldId id="262" r:id="rId26"/>
    <p:sldId id="285" r:id="rId27"/>
    <p:sldId id="333" r:id="rId28"/>
    <p:sldId id="317" r:id="rId29"/>
    <p:sldId id="319" r:id="rId30"/>
    <p:sldId id="332"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5908" autoAdjust="0"/>
  </p:normalViewPr>
  <p:slideViewPr>
    <p:cSldViewPr snapToGrid="0">
      <p:cViewPr>
        <p:scale>
          <a:sx n="75" d="100"/>
          <a:sy n="75" d="100"/>
        </p:scale>
        <p:origin x="1254" y="264"/>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E565E-3E82-45D4-978C-C941DC81DB38}" type="datetimeFigureOut">
              <a:rPr lang="fr-FR" smtClean="0"/>
              <a:t>27/07/2025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68EAC-D882-4987-8432-37798150C64F}" type="slidenum">
              <a:rPr lang="fr-FR" smtClean="0"/>
              <a:t>‹N°›</a:t>
            </a:fld>
            <a:endParaRPr lang="fr-FR"/>
          </a:p>
        </p:txBody>
      </p:sp>
    </p:spTree>
    <p:extLst>
      <p:ext uri="{BB962C8B-B14F-4D97-AF65-F5344CB8AC3E}">
        <p14:creationId xmlns:p14="http://schemas.microsoft.com/office/powerpoint/2010/main" val="264035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 Identifiants des offres :</a:t>
            </a:r>
          </a:p>
          <a:p>
            <a:r>
              <a:rPr lang="fr-FR"/>
              <a:t>    - "France Travail" : sur 7 caractères alphanumériques</a:t>
            </a:r>
          </a:p>
          <a:p>
            <a:r>
              <a:rPr lang="fr-FR"/>
              <a:t>    - "Adzuna" : sur 10 digits</a:t>
            </a:r>
          </a:p>
          <a:p>
            <a:r>
              <a:rPr lang="fr-FR"/>
              <a:t>    - "The Muse" : sur 7 ou 8 digits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a:t>
            </a:fld>
            <a:endParaRPr lang="fr-FR"/>
          </a:p>
        </p:txBody>
      </p:sp>
    </p:spTree>
    <p:extLst>
      <p:ext uri="{BB962C8B-B14F-4D97-AF65-F5344CB8AC3E}">
        <p14:creationId xmlns:p14="http://schemas.microsoft.com/office/powerpoint/2010/main" val="253231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Utilisation de PBI pour la dataviz, qu’on configure pour qu’il se connecte sur la base Postgres.</a:t>
            </a:r>
          </a:p>
          <a:p>
            <a:endParaRPr lang="fr-FR"/>
          </a:p>
          <a:p>
            <a:r>
              <a:rPr lang="fr-FR"/>
              <a:t>- Pour avoir les dernières données sous Power BI, il suffit de cliquer sur « Refresh ».</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12</a:t>
            </a:fld>
            <a:endParaRPr lang="fr-FR"/>
          </a:p>
        </p:txBody>
      </p:sp>
    </p:spTree>
    <p:extLst>
      <p:ext uri="{BB962C8B-B14F-4D97-AF65-F5344CB8AC3E}">
        <p14:creationId xmlns:p14="http://schemas.microsoft.com/office/powerpoint/2010/main" val="2750311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A gauche le nombre d’offres total, et le nombre d’offres disponible à la dernière date d’exécution du pipeline ETL.</a:t>
            </a:r>
          </a:p>
          <a:p>
            <a:endParaRPr lang="fr-FR"/>
          </a:p>
          <a:p>
            <a:r>
              <a:rPr lang="fr-FR"/>
              <a:t>- Plusieurs filtres sont disponibles pour tous les slides du projet `Power BI` :</a:t>
            </a:r>
          </a:p>
          <a:p>
            <a:r>
              <a:rPr lang="fr-FR"/>
              <a:t>  - un filtre sur les offres disponibles uniquement (ici au 24/07/2025)</a:t>
            </a:r>
          </a:p>
          <a:p>
            <a:r>
              <a:rPr lang="fr-FR"/>
              <a:t>  - un filtre sur les métiers de la data `DA`, `DE` ou `DS` (issue d'une transformation faite avec SQL, l'attribut `Metier_data` vaut `DA`, `DE` ou `DS` suivant des regex qui ont été définies et qui matchent avec l'intitulé d'une offre),</a:t>
            </a:r>
          </a:p>
          <a:p>
            <a:endParaRPr lang="fr-FR"/>
          </a:p>
          <a:p>
            <a:r>
              <a:rPr lang="fr-FR"/>
              <a:t>- Dans les slides suivantes, on va faire l'analyse des offres `DA`, `DE` et `DS` uniquement.</a:t>
            </a:r>
          </a:p>
          <a:p>
            <a:endParaRPr lang="fr-FR"/>
          </a:p>
          <a:p>
            <a:r>
              <a:rPr lang="fr-FR"/>
              <a:t>- Graph en haut à droite :</a:t>
            </a:r>
          </a:p>
          <a:p>
            <a:r>
              <a:rPr lang="fr-FR"/>
              <a:t>  - ~3% des offres sont des offres`DA`/`DE`/`DS`.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13</a:t>
            </a:fld>
            <a:endParaRPr lang="fr-FR"/>
          </a:p>
        </p:txBody>
      </p:sp>
    </p:spTree>
    <p:extLst>
      <p:ext uri="{BB962C8B-B14F-4D97-AF65-F5344CB8AC3E}">
        <p14:creationId xmlns:p14="http://schemas.microsoft.com/office/powerpoint/2010/main" val="3607291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Graph en haut à droite :</a:t>
            </a:r>
          </a:p>
          <a:p>
            <a:r>
              <a:rPr lang="fr-FR"/>
              <a:t>  - Les offres `DE` dominent numériquement, suivis de près par les offres `DA` et on observe beaucoup moins d'offres `DS`.</a:t>
            </a:r>
          </a:p>
          <a:p>
            <a:r>
              <a:rPr lang="fr-FR"/>
              <a:t>  - A peu près la même proportion des offres pour les offres disponibles uniquement (ici au 24/07/2025).</a:t>
            </a:r>
          </a:p>
          <a:p>
            <a:r>
              <a:rPr lang="fr-FR"/>
              <a:t> - Cela semble confirmer les posts vus sur Linkedin, à savoir qu'il y a de moins en moins d'offres `DS`, au profil des offres `DE`.</a:t>
            </a:r>
          </a:p>
          <a:p>
            <a:endParaRPr lang="fr-FR"/>
          </a:p>
          <a:p>
            <a:r>
              <a:rPr lang="fr-FR"/>
              <a:t>- Graph en bas à droite :</a:t>
            </a:r>
          </a:p>
          <a:p>
            <a:r>
              <a:rPr lang="fr-FR"/>
              <a:t>  - Les offres sont publiées :</a:t>
            </a:r>
          </a:p>
          <a:p>
            <a:r>
              <a:rPr lang="fr-FR"/>
              <a:t>    - le plus souvent en milieu de semaine : `jeudi`, puis `mardi` ou `mercredi`,</a:t>
            </a:r>
          </a:p>
          <a:p>
            <a:r>
              <a:rPr lang="fr-FR"/>
              <a:t>    - même le week-end : `samedi` et `dimanche`, ce qui est bon à savoir,</a:t>
            </a:r>
          </a:p>
          <a:p>
            <a:r>
              <a:rPr lang="fr-FR"/>
              <a:t>    - le moins souvent : `lundi` et `dimanche` (normal, mais il y a quand même des offres publiées ce jour-là).</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14</a:t>
            </a:fld>
            <a:endParaRPr lang="fr-FR"/>
          </a:p>
        </p:txBody>
      </p:sp>
    </p:spTree>
    <p:extLst>
      <p:ext uri="{BB962C8B-B14F-4D97-AF65-F5344CB8AC3E}">
        <p14:creationId xmlns:p14="http://schemas.microsoft.com/office/powerpoint/2010/main" val="273418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Graph en haut (compétences) :</a:t>
            </a:r>
          </a:p>
          <a:p>
            <a:r>
              <a:rPr lang="fr-FR"/>
              <a:t>  - Pour `DA` et `DS`, la compétence qui ressort nettement est `</a:t>
            </a:r>
            <a:r>
              <a:rPr lang="fr-FR" b="0"/>
              <a:t>Adapter les outils de traitement statistique de données</a:t>
            </a:r>
            <a:r>
              <a:rPr lang="fr-FR"/>
              <a:t>`.</a:t>
            </a:r>
          </a:p>
          <a:p>
            <a:r>
              <a:rPr lang="fr-FR"/>
              <a:t>  - Pour `DE`, c'est la compétence `Analyser, exploiter, structurer des données` qui domine (c'est également la deuxième compétence pour `DA`).</a:t>
            </a:r>
          </a:p>
          <a:p>
            <a:endParaRPr lang="fr-FR"/>
          </a:p>
          <a:p>
            <a:r>
              <a:rPr lang="fr-FR"/>
              <a:t>- Graph en bas (expériences) :</a:t>
            </a:r>
          </a:p>
          <a:p>
            <a:r>
              <a:rPr lang="fr-FR"/>
              <a:t>  - Pour les 3 métiers, plus de la moitié des offres d'emploi acceptent les `débutants`.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15</a:t>
            </a:fld>
            <a:endParaRPr lang="fr-FR"/>
          </a:p>
        </p:txBody>
      </p:sp>
    </p:spTree>
    <p:extLst>
      <p:ext uri="{BB962C8B-B14F-4D97-AF65-F5344CB8AC3E}">
        <p14:creationId xmlns:p14="http://schemas.microsoft.com/office/powerpoint/2010/main" val="4094951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Graph en haut (qualités professionnelles) :</a:t>
            </a:r>
          </a:p>
          <a:p>
            <a:r>
              <a:rPr lang="fr-FR"/>
              <a:t>  - Pour les 3 métiers, les deux qualités professionnelles qui reviennent le plus souvent et de loin sont `Faire preuve d'autonomie` et `Faire preuve de rigueur et de précision`.</a:t>
            </a:r>
          </a:p>
          <a:p>
            <a:endParaRPr lang="fr-FR"/>
          </a:p>
          <a:p>
            <a:r>
              <a:rPr lang="fr-FR"/>
              <a:t>- Graph en bas (qualification) :</a:t>
            </a:r>
          </a:p>
          <a:p>
            <a:r>
              <a:rPr lang="fr-FR"/>
              <a:t>  - Toujours pour les 3 métiers, les offres ciblent principalement les `cadres` et les `employés qualifiés`.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16</a:t>
            </a:fld>
            <a:endParaRPr lang="fr-FR"/>
          </a:p>
        </p:txBody>
      </p:sp>
    </p:spTree>
    <p:extLst>
      <p:ext uri="{BB962C8B-B14F-4D97-AF65-F5344CB8AC3E}">
        <p14:creationId xmlns:p14="http://schemas.microsoft.com/office/powerpoint/2010/main" val="2766058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Données de localisation (région/département/ville) récupérées grâce à des transformations Python (avec la librairie `Geopy`).</a:t>
            </a:r>
          </a:p>
          <a:p>
            <a:endParaRPr lang="fr-FR"/>
          </a:p>
          <a:p>
            <a:r>
              <a:rPr lang="fr-FR"/>
              <a:t>- 3 colonnes, de gauche à droite : par région, par département et par ville.</a:t>
            </a:r>
          </a:p>
          <a:p>
            <a:endParaRPr lang="fr-FR"/>
          </a:p>
          <a:p>
            <a:r>
              <a:rPr lang="fr-FR"/>
              <a:t>- Pour les 3 métiers :</a:t>
            </a:r>
          </a:p>
          <a:p>
            <a:r>
              <a:rPr lang="fr-FR"/>
              <a:t>  - Les régions qui recrutent le plus : `IDF` de loin, suivie par `Auvergne-Rhônes-Alpes`.</a:t>
            </a:r>
          </a:p>
          <a:p>
            <a:r>
              <a:rPr lang="fr-FR"/>
              <a:t>  - Les départements qui recrutent le plus : `Paris`, suivi par les `Hauts-de-Seine`.</a:t>
            </a:r>
          </a:p>
          <a:p>
            <a:r>
              <a:rPr lang="fr-FR"/>
              <a:t>  - Les villes qui recrutent le plus : `Paris` de loin, suivi par `Lyon`.</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17</a:t>
            </a:fld>
            <a:endParaRPr lang="fr-FR"/>
          </a:p>
        </p:txBody>
      </p:sp>
    </p:spTree>
    <p:extLst>
      <p:ext uri="{BB962C8B-B14F-4D97-AF65-F5344CB8AC3E}">
        <p14:creationId xmlns:p14="http://schemas.microsoft.com/office/powerpoint/2010/main" val="1283760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Encore une fois ici, ces graphs sont possibles grâce à une transformation, faite avec SQL, qui détecte les mots-clés dans la description des offres :</a:t>
            </a:r>
          </a:p>
          <a:p>
            <a:endParaRPr lang="fr-FR"/>
          </a:p>
          <a:p>
            <a:r>
              <a:rPr lang="fr-FR" sz="900" i="1">
                <a:solidFill>
                  <a:schemeClr val="bg1">
                    <a:lumMod val="75000"/>
                  </a:schemeClr>
                </a:solidFill>
              </a:rPr>
              <a:t>  # Pour chaque offre, si un mot-clé parmi la liste de strings prédéfinie, ce mot-clé sera ajouté dans l'attribut (qui est une liste).</a:t>
            </a:r>
          </a:p>
          <a:p>
            <a:r>
              <a:rPr lang="fr-FR" sz="900" i="1">
                <a:solidFill>
                  <a:schemeClr val="bg1">
                    <a:lumMod val="75000"/>
                  </a:schemeClr>
                </a:solidFill>
              </a:rPr>
              <a:t>  # Une transformation côté Power BI permet de splitter une offre sur x lignes si cette offre a x mots-clés dans la liste.</a:t>
            </a:r>
          </a:p>
          <a:p>
            <a:endParaRPr lang="fr-FR"/>
          </a:p>
          <a:p>
            <a:endParaRPr lang="fr-FR"/>
          </a:p>
          <a:p>
            <a:r>
              <a:rPr lang="fr-FR"/>
              <a:t>- Pour les 3 métiers, les mots-clés qui reviennent le plus souvent dans les offres sont le trio souvent cité sur beaucoup de posts Linkedin : `SQL`, `Python` et `Git`, et aussi `Cloud`.</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18</a:t>
            </a:fld>
            <a:endParaRPr lang="fr-FR"/>
          </a:p>
        </p:txBody>
      </p:sp>
    </p:spTree>
    <p:extLst>
      <p:ext uri="{BB962C8B-B14F-4D97-AF65-F5344CB8AC3E}">
        <p14:creationId xmlns:p14="http://schemas.microsoft.com/office/powerpoint/2010/main" val="2952658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Au niveau des services déployés :</a:t>
            </a:r>
          </a:p>
          <a:p>
            <a:endParaRPr lang="fr-FR"/>
          </a:p>
          <a:p>
            <a:r>
              <a:rPr lang="fr-FR"/>
              <a:t>- Airflow envoie des métriques au format `StatsD` à `StatsD-exporter`.</a:t>
            </a:r>
          </a:p>
          <a:p>
            <a:r>
              <a:rPr lang="fr-FR"/>
              <a:t>- `StatsD-exporter` expose des métriques formatées `Prometheus`.</a:t>
            </a:r>
          </a:p>
          <a:p>
            <a:r>
              <a:rPr lang="fr-FR"/>
              <a:t>- `Postgres-exporter` expose des métriques sur les bases de données dont celle de `francetravail`.</a:t>
            </a:r>
          </a:p>
          <a:p>
            <a:r>
              <a:rPr lang="fr-FR"/>
              <a:t>- `Node-exporter` expose des métriques hardware et OS (notamment ce qui concerne cpu, ram, disque, etc...).</a:t>
            </a:r>
          </a:p>
          <a:p>
            <a:r>
              <a:rPr lang="fr-FR"/>
              <a:t>- `cAdvisor` expose des métriques sur les conteneurs docker en cours d'exécution.</a:t>
            </a:r>
          </a:p>
          <a:p>
            <a:endParaRPr lang="fr-FR"/>
          </a:p>
          <a:p>
            <a:r>
              <a:rPr lang="fr-FR"/>
              <a:t>- Grafana récupère toutes ces métriques de Prometheus.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19</a:t>
            </a:fld>
            <a:endParaRPr lang="fr-FR"/>
          </a:p>
        </p:txBody>
      </p:sp>
    </p:spTree>
    <p:extLst>
      <p:ext uri="{BB962C8B-B14F-4D97-AF65-F5344CB8AC3E}">
        <p14:creationId xmlns:p14="http://schemas.microsoft.com/office/powerpoint/2010/main" val="2912693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Focus sur la partie Grafana :</a:t>
            </a:r>
          </a:p>
          <a:p>
            <a:r>
              <a:rPr lang="fr-FR"/>
              <a:t>- Dashboards téléchargés et importés (pb : dashboards sont trop complets, avec beaucoup de visuels trop techniques).</a:t>
            </a:r>
          </a:p>
          <a:p>
            <a:r>
              <a:rPr lang="fr-FR"/>
              <a:t>- J’ai créé un dashboard avec des visuels des 4 composants cités précédemment, pour avoir un dashboard synthétique, mais pas exhaustif.</a:t>
            </a:r>
          </a:p>
          <a:p>
            <a:endParaRPr lang="fr-FR"/>
          </a:p>
          <a:p>
            <a:r>
              <a:rPr lang="fr-FR"/>
              <a:t>Pour les slides suivants, je montre des screenshots quand </a:t>
            </a:r>
            <a:r>
              <a:rPr lang="fr-FR" strike="sngStrike" baseline="0"/>
              <a:t>les DAGs ne tournent pas</a:t>
            </a:r>
            <a:r>
              <a:rPr lang="fr-FR"/>
              <a:t> (en bonus), et des screenshots quand les 2 DAGs tournent.</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20</a:t>
            </a:fld>
            <a:endParaRPr lang="fr-FR"/>
          </a:p>
        </p:txBody>
      </p:sp>
    </p:spTree>
    <p:extLst>
      <p:ext uri="{BB962C8B-B14F-4D97-AF65-F5344CB8AC3E}">
        <p14:creationId xmlns:p14="http://schemas.microsoft.com/office/powerpoint/2010/main" val="209731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`DAG 1` ici a tourné entre 21h30 et 21h43 (en jaune) et `DAG 2` entre 21h43 et 21h51 (en bleu).</a:t>
            </a:r>
          </a:p>
          <a:p>
            <a:r>
              <a:rPr lang="fr-FR"/>
              <a:t>  - Les screenshots suivants ont donc été pris entre 21h20 et 22h00.</a:t>
            </a:r>
          </a:p>
          <a:p>
            <a:r>
              <a:rPr lang="fr-FR"/>
              <a:t>  - Pour rappel, `DAG 1` fait l'extraction des données, les transformations, écrit toutes les données dans un json, et `DAG 2` écrit les offres dans la base Postgres.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21</a:t>
            </a:fld>
            <a:endParaRPr lang="fr-FR"/>
          </a:p>
        </p:txBody>
      </p:sp>
    </p:spTree>
    <p:extLst>
      <p:ext uri="{BB962C8B-B14F-4D97-AF65-F5344CB8AC3E}">
        <p14:creationId xmlns:p14="http://schemas.microsoft.com/office/powerpoint/2010/main" val="182290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6C5D6-2022-8BB7-C854-C86C0759CA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4F5D130-A85C-D4F9-3710-2399BD53C2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D4248B-D3AF-516F-02AF-8357FFABFF3D}"/>
              </a:ext>
            </a:extLst>
          </p:cNvPr>
          <p:cNvSpPr>
            <a:spLocks noGrp="1"/>
          </p:cNvSpPr>
          <p:nvPr>
            <p:ph type="body" idx="1"/>
          </p:nvPr>
        </p:nvSpPr>
        <p:spPr/>
        <p:txBody>
          <a:bodyPr/>
          <a:lstStyle/>
          <a:p>
            <a:r>
              <a:rPr lang="fr-FR"/>
              <a:t>~ 50 attributs</a:t>
            </a:r>
          </a:p>
        </p:txBody>
      </p:sp>
      <p:sp>
        <p:nvSpPr>
          <p:cNvPr id="4" name="Espace réservé du numéro de diapositive 3">
            <a:extLst>
              <a:ext uri="{FF2B5EF4-FFF2-40B4-BE49-F238E27FC236}">
                <a16:creationId xmlns:a16="http://schemas.microsoft.com/office/drawing/2014/main" id="{A7241DD9-392F-2ECD-DB60-DAA6C13E0892}"/>
              </a:ext>
            </a:extLst>
          </p:cNvPr>
          <p:cNvSpPr>
            <a:spLocks noGrp="1"/>
          </p:cNvSpPr>
          <p:nvPr>
            <p:ph type="sldNum" sz="quarter" idx="5"/>
          </p:nvPr>
        </p:nvSpPr>
        <p:spPr/>
        <p:txBody>
          <a:bodyPr/>
          <a:lstStyle/>
          <a:p>
            <a:fld id="{CC268EAC-D882-4987-8432-37798150C64F}" type="slidenum">
              <a:rPr lang="fr-FR" smtClean="0"/>
              <a:t>3</a:t>
            </a:fld>
            <a:endParaRPr lang="fr-FR"/>
          </a:p>
        </p:txBody>
      </p:sp>
    </p:spTree>
    <p:extLst>
      <p:ext uri="{BB962C8B-B14F-4D97-AF65-F5344CB8AC3E}">
        <p14:creationId xmlns:p14="http://schemas.microsoft.com/office/powerpoint/2010/main" val="15246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Visuels dont les métriques viennent de « cadvisor » :</a:t>
            </a:r>
          </a:p>
          <a:p>
            <a:endParaRPr lang="fr-FR"/>
          </a:p>
          <a:p>
            <a:r>
              <a:rPr lang="fr-FR"/>
              <a:t> - Pendant le `DAG 1` et le `DAG 2`, le conteneur `worker` d'Airflow a consommé beaucoup de CPU.</a:t>
            </a:r>
          </a:p>
          <a:p>
            <a:r>
              <a:rPr lang="fr-FR"/>
              <a:t> - Pendant le `DAG 2`, c'est le conteneur `postgres` qui a consommé le plus de CPU.</a:t>
            </a:r>
          </a:p>
          <a:p>
            <a:endParaRPr lang="fr-FR"/>
          </a:p>
          <a:p>
            <a:r>
              <a:rPr lang="fr-FR"/>
              <a:t> - Le conteneur qui prend le plus de mémoire est le conteneur `worker` d'Airflow (pas de changement).</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22</a:t>
            </a:fld>
            <a:endParaRPr lang="fr-FR"/>
          </a:p>
        </p:txBody>
      </p:sp>
    </p:spTree>
    <p:extLst>
      <p:ext uri="{BB962C8B-B14F-4D97-AF65-F5344CB8AC3E}">
        <p14:creationId xmlns:p14="http://schemas.microsoft.com/office/powerpoint/2010/main" val="2370981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Visuels dont les métriques viennent de « postgres-exporter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r>
              <a:rPr lang="fr-FR"/>
              <a:t> - Pendant le `DAG 2`, on constate des `insert` et des `updates` dans la base, ce qui est cohérent.</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23</a:t>
            </a:fld>
            <a:endParaRPr lang="fr-FR"/>
          </a:p>
        </p:txBody>
      </p:sp>
    </p:spTree>
    <p:extLst>
      <p:ext uri="{BB962C8B-B14F-4D97-AF65-F5344CB8AC3E}">
        <p14:creationId xmlns:p14="http://schemas.microsoft.com/office/powerpoint/2010/main" val="3936284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Visuels dont les métriques viennent de « statsd-exporter » (en haut) et « node-exporter » (en bas) :</a:t>
            </a:r>
          </a:p>
          <a:p>
            <a:endParaRPr lang="fr-FR"/>
          </a:p>
          <a:p>
            <a:r>
              <a:rPr lang="fr-FR"/>
              <a:t>- En haut :</a:t>
            </a:r>
          </a:p>
          <a:p>
            <a:r>
              <a:rPr lang="fr-FR"/>
              <a:t>  - A la fin de `DAG 1`, le compteur de `DAG 1` est incrémenté (idem pour `DAG 2`).</a:t>
            </a:r>
          </a:p>
          <a:p>
            <a:endParaRPr lang="fr-FR"/>
          </a:p>
          <a:p>
            <a:r>
              <a:rPr lang="fr-FR"/>
              <a:t>- En bas :</a:t>
            </a:r>
          </a:p>
          <a:p>
            <a:r>
              <a:rPr lang="fr-FR"/>
              <a:t> - On constate un "trou" entre 21h31 et 21h33 dans les graphs `CPU Basic` et `Network Traffic Basic`, ce qui correspond au moment où les mapped tasks ont eu lieu (16 tâches en parallèle qui font des requêtes API pour récupérer les données).</a:t>
            </a:r>
          </a:p>
          <a:p>
            <a:r>
              <a:rPr lang="fr-FR"/>
              <a:t> - Cela a dû provoquer une surcharge.</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24</a:t>
            </a:fld>
            <a:endParaRPr lang="fr-FR"/>
          </a:p>
        </p:txBody>
      </p:sp>
    </p:spTree>
    <p:extLst>
      <p:ext uri="{BB962C8B-B14F-4D97-AF65-F5344CB8AC3E}">
        <p14:creationId xmlns:p14="http://schemas.microsoft.com/office/powerpoint/2010/main" val="235928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J'ai beaucoup appris à travers ce projet, que j'ai trouvé très intéressant, à tout point de vue, et qui m’a fait progressé.</a:t>
            </a:r>
          </a:p>
          <a:p>
            <a:endParaRPr lang="fr-FR"/>
          </a:p>
          <a:p>
            <a:r>
              <a:rPr lang="fr-FR"/>
              <a:t>- Axes d’amélioration que je peux continuer à faire après.</a:t>
            </a:r>
          </a:p>
          <a:p>
            <a:endParaRPr lang="fr-FR"/>
          </a:p>
          <a:p>
            <a:r>
              <a:rPr lang="fr-FR"/>
              <a:t>- Merci à Antoine pour son mentorat.</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25</a:t>
            </a:fld>
            <a:endParaRPr lang="fr-FR"/>
          </a:p>
        </p:txBody>
      </p:sp>
    </p:spTree>
    <p:extLst>
      <p:ext uri="{BB962C8B-B14F-4D97-AF65-F5344CB8AC3E}">
        <p14:creationId xmlns:p14="http://schemas.microsoft.com/office/powerpoint/2010/main" val="98286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Les screenshots suivants sont pris sur une période de 3 heures.</a:t>
            </a:r>
          </a:p>
          <a:p>
            <a:endParaRPr lang="fr-FR"/>
          </a:p>
          <a:p>
            <a:r>
              <a:rPr lang="fr-FR"/>
              <a:t>Visuels dont les métriques viennent de « cadvisor » :</a:t>
            </a:r>
          </a:p>
          <a:p>
            <a:endParaRPr lang="fr-FR"/>
          </a:p>
          <a:p>
            <a:r>
              <a:rPr lang="fr-FR"/>
              <a:t>- Les 3 conteneurs qui prennent le plus de CPU sont des conteneurs d'Airflow : `dag-processor`, `triggerer` et le `worker`.</a:t>
            </a:r>
          </a:p>
          <a:p>
            <a:r>
              <a:rPr lang="fr-FR"/>
              <a:t>- Le conteneur qui prend le plus de mémoire est le conteneur `worker`, toujours d'Airflow.</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28</a:t>
            </a:fld>
            <a:endParaRPr lang="fr-FR"/>
          </a:p>
        </p:txBody>
      </p:sp>
    </p:spTree>
    <p:extLst>
      <p:ext uri="{BB962C8B-B14F-4D97-AF65-F5344CB8AC3E}">
        <p14:creationId xmlns:p14="http://schemas.microsoft.com/office/powerpoint/2010/main" val="2786335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Visuels dont les métriques viennent de « postgres-exporter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 A priori pas d'activité... je ne comprends pas pourquoi il y a de l'activité sur la base de données `francetravail`... </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29</a:t>
            </a:fld>
            <a:endParaRPr lang="fr-FR"/>
          </a:p>
        </p:txBody>
      </p:sp>
    </p:spTree>
    <p:extLst>
      <p:ext uri="{BB962C8B-B14F-4D97-AF65-F5344CB8AC3E}">
        <p14:creationId xmlns:p14="http://schemas.microsoft.com/office/powerpoint/2010/main" val="4168345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Visuels dont les métriques viennent de « statsd-exporter » (en haut) et « node-exporter » (en bas) :</a:t>
            </a:r>
          </a:p>
          <a:p>
            <a:endParaRPr lang="fr-FR"/>
          </a:p>
          <a:p>
            <a:r>
              <a:rPr lang="fr-FR"/>
              <a:t>- Le compteur des 2 DAGs n'a pas été incrémenté (normal), pas d'import de DAG en erreur.</a:t>
            </a:r>
          </a:p>
          <a:p>
            <a:r>
              <a:rPr lang="fr-FR"/>
              <a:t>- RAS en bas.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30</a:t>
            </a:fld>
            <a:endParaRPr lang="fr-FR"/>
          </a:p>
        </p:txBody>
      </p:sp>
    </p:spTree>
    <p:extLst>
      <p:ext uri="{BB962C8B-B14F-4D97-AF65-F5344CB8AC3E}">
        <p14:creationId xmlns:p14="http://schemas.microsoft.com/office/powerpoint/2010/main" val="390190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a:t>Schéma en snowflake avec :</a:t>
            </a:r>
          </a:p>
          <a:p>
            <a:pPr marL="171450" indent="-171450">
              <a:buFontTx/>
              <a:buChar char="-"/>
            </a:pPr>
            <a:r>
              <a:rPr lang="fr-FR" b="0"/>
              <a:t>table de fait en vert</a:t>
            </a:r>
          </a:p>
          <a:p>
            <a:pPr marL="171450" indent="-171450">
              <a:buFontTx/>
              <a:buChar char="-"/>
            </a:pPr>
            <a:r>
              <a:rPr lang="fr-FR" b="0"/>
              <a:t>tables de liaison en gris</a:t>
            </a:r>
          </a:p>
          <a:p>
            <a:pPr marL="171450" indent="-171450">
              <a:buFontTx/>
              <a:buChar char="-"/>
            </a:pPr>
            <a:r>
              <a:rPr lang="fr-FR" b="0"/>
              <a:t>tables de dimension en jaune</a:t>
            </a:r>
          </a:p>
          <a:p>
            <a:pPr marL="0" indent="0">
              <a:buFontTx/>
              <a:buNone/>
            </a:pPr>
            <a:endParaRPr lang="fr-FR" b="0"/>
          </a:p>
          <a:p>
            <a:pPr marL="0" indent="0">
              <a:buFontTx/>
              <a:buNone/>
            </a:pPr>
            <a:r>
              <a:rPr lang="fr-FR" b="0"/>
              <a:t>Attributs en vert : attributs issus des transformations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4</a:t>
            </a:fld>
            <a:endParaRPr lang="fr-FR"/>
          </a:p>
        </p:txBody>
      </p:sp>
    </p:spTree>
    <p:extLst>
      <p:ext uri="{BB962C8B-B14F-4D97-AF65-F5344CB8AC3E}">
        <p14:creationId xmlns:p14="http://schemas.microsoft.com/office/powerpoint/2010/main" val="296470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i="0"/>
              <a:t>Docker CE =&gt; </a:t>
            </a:r>
            <a:r>
              <a:rPr lang="fr-FR" sz="1200" i="1"/>
              <a:t>pas Docker Desktop car problème pour faire fonctionner le conteneur cAdvisor, utilisé pour le monitoring des conteneurs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a:t>---</a:t>
            </a:r>
          </a:p>
          <a:p>
            <a:r>
              <a:rPr lang="fr-FR"/>
              <a:t>Environnement dockerisé déployé avec `docker compose`</a:t>
            </a:r>
          </a:p>
          <a:p>
            <a:r>
              <a:rPr lang="fr-FR"/>
              <a:t>Elément central : base de données postgres avec laquelle chacun des 4 blocs va intéragir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i="1"/>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5</a:t>
            </a:fld>
            <a:endParaRPr lang="fr-FR"/>
          </a:p>
        </p:txBody>
      </p:sp>
    </p:spTree>
    <p:extLst>
      <p:ext uri="{BB962C8B-B14F-4D97-AF65-F5344CB8AC3E}">
        <p14:creationId xmlns:p14="http://schemas.microsoft.com/office/powerpoint/2010/main" val="424578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Utilisation d’Airflow pour le pipeline ETL</a:t>
            </a:r>
          </a:p>
          <a:p>
            <a:endParaRPr lang="fr-FR"/>
          </a:p>
          <a:p>
            <a:r>
              <a:rPr lang="fr-FR"/>
              <a:t>- Version Airflow 3.0, branche majeure sortie il y a quelques mois</a:t>
            </a: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6</a:t>
            </a:fld>
            <a:endParaRPr lang="fr-FR"/>
          </a:p>
        </p:txBody>
      </p:sp>
    </p:spTree>
    <p:extLst>
      <p:ext uri="{BB962C8B-B14F-4D97-AF65-F5344CB8AC3E}">
        <p14:creationId xmlns:p14="http://schemas.microsoft.com/office/powerpoint/2010/main" val="69102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‘DAG 1’ qui va déclencher ‘DAG 2’ </a:t>
            </a:r>
          </a:p>
          <a:p>
            <a:endParaRPr lang="fr-FR"/>
          </a:p>
          <a:p>
            <a:r>
              <a:rPr lang="fr-FR"/>
              <a:t>- Extraction : </a:t>
            </a:r>
          </a:p>
          <a:p>
            <a:r>
              <a:rPr lang="fr-FR"/>
              <a:t>  - pour une requête API, on doit renseigner un métier =&gt; le script va faire des requêtes pour 62 métiers (listés dans un fichier) dont des métiers de la data (DA, DE, DS, Data Manager, Ingénieur DataViz…), et des métiers de la tech (dev BE/FE/Fullstack, Ingénieur Cybersécurité…)</a:t>
            </a:r>
          </a:p>
          <a:p>
            <a:r>
              <a:rPr lang="fr-FR"/>
              <a:t>  - mapped tasks =&gt; exécutent 62 tâches (dont 16 en //)</a:t>
            </a:r>
          </a:p>
          <a:p>
            <a:endParaRPr lang="fr-FR"/>
          </a:p>
          <a:p>
            <a:r>
              <a:rPr lang="fr-FR"/>
              <a:t>- Transformations :</a:t>
            </a:r>
          </a:p>
          <a:p>
            <a:r>
              <a:rPr lang="fr-FR"/>
              <a:t>  - Conserver uniquement les offres en métropôle</a:t>
            </a:r>
          </a:p>
          <a:p>
            <a:r>
              <a:rPr lang="fr-FR"/>
              <a:t>  - Ajouter attributs de localisation (région, département, ville)</a:t>
            </a:r>
          </a:p>
          <a:p>
            <a:r>
              <a:rPr lang="fr-FR"/>
              <a:t>  - Ajouter attributs pour savoir si une offre est DA, DE ou DS</a:t>
            </a:r>
          </a:p>
          <a:p>
            <a:r>
              <a:rPr lang="fr-FR"/>
              <a:t>  - …</a:t>
            </a:r>
          </a:p>
          <a:p>
            <a:endParaRPr lang="fr-FR"/>
          </a:p>
          <a:p>
            <a:r>
              <a:rPr lang="fr-FR"/>
              <a:t>- Pipeline ETL : gère le cas où il doit écrire dans la base pour la toute 1</a:t>
            </a:r>
            <a:r>
              <a:rPr lang="fr-FR" baseline="30000"/>
              <a:t>e</a:t>
            </a:r>
            <a:r>
              <a:rPr lang="fr-FR"/>
              <a:t> exécution, et le cas où il doit mettre à jour la base pour les exécutions suivantes</a:t>
            </a:r>
          </a:p>
          <a:p>
            <a:endParaRPr lang="fr-F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7</a:t>
            </a:fld>
            <a:endParaRPr lang="fr-FR"/>
          </a:p>
        </p:txBody>
      </p:sp>
    </p:spTree>
    <p:extLst>
      <p:ext uri="{BB962C8B-B14F-4D97-AF65-F5344CB8AC3E}">
        <p14:creationId xmlns:p14="http://schemas.microsoft.com/office/powerpoint/2010/main" val="357009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C7FB-FCE9-BB1B-1091-386703A7DDE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358B14-2C24-ACE3-0216-48E6BFEDAB0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DC4D763-DB26-FAC7-B103-BF32B462796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B5D5F59-09C9-B720-A82D-625D9DA510BA}"/>
              </a:ext>
            </a:extLst>
          </p:cNvPr>
          <p:cNvSpPr>
            <a:spLocks noGrp="1"/>
          </p:cNvSpPr>
          <p:nvPr>
            <p:ph type="sldNum" sz="quarter" idx="5"/>
          </p:nvPr>
        </p:nvSpPr>
        <p:spPr/>
        <p:txBody>
          <a:bodyPr/>
          <a:lstStyle/>
          <a:p>
            <a:fld id="{CC268EAC-D882-4987-8432-37798150C64F}" type="slidenum">
              <a:rPr lang="fr-FR" smtClean="0"/>
              <a:t>8</a:t>
            </a:fld>
            <a:endParaRPr lang="fr-FR"/>
          </a:p>
        </p:txBody>
      </p:sp>
    </p:spTree>
    <p:extLst>
      <p:ext uri="{BB962C8B-B14F-4D97-AF65-F5344CB8AC3E}">
        <p14:creationId xmlns:p14="http://schemas.microsoft.com/office/powerpoint/2010/main" val="227591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17 endpoints développés répartis sous 3 tags, principalement des endpoints GET.</a:t>
            </a:r>
          </a:p>
          <a:p>
            <a:endParaRPr lang="fr-F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10</a:t>
            </a:fld>
            <a:endParaRPr lang="fr-FR"/>
          </a:p>
        </p:txBody>
      </p:sp>
    </p:spTree>
    <p:extLst>
      <p:ext uri="{BB962C8B-B14F-4D97-AF65-F5344CB8AC3E}">
        <p14:creationId xmlns:p14="http://schemas.microsoft.com/office/powerpoint/2010/main" val="1940636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Tag 1 :</a:t>
            </a:r>
          </a:p>
          <a:p>
            <a:r>
              <a:rPr lang="fr-FR"/>
              <a:t>  - afficher attributs d’une ou plusieurs offres, en ajouter une, en supprimer une</a:t>
            </a:r>
          </a:p>
          <a:p>
            <a:endParaRPr lang="fr-FR"/>
          </a:p>
          <a:p>
            <a:r>
              <a:rPr lang="fr-FR"/>
              <a:t>- Tag 2 :</a:t>
            </a:r>
          </a:p>
          <a:p>
            <a:r>
              <a:rPr lang="fr-FR"/>
              <a:t>  - afficher des stats, par exemple : nb total d’offres, régions/départements/villes qui recrutent le plus</a:t>
            </a:r>
          </a:p>
          <a:p>
            <a:r>
              <a:rPr lang="fr-FR"/>
              <a:t>  - afficher les compétences, les expériences et les qualités professionnelles les plus demandées par les recruteurs</a:t>
            </a:r>
          </a:p>
          <a:p>
            <a:endParaRPr lang="fr-FR"/>
          </a:p>
          <a:p>
            <a:r>
              <a:rPr lang="fr-FR"/>
              <a:t>- Filtres</a:t>
            </a:r>
          </a:p>
          <a:p>
            <a:r>
              <a:rPr lang="fr-FR"/>
              <a:t>  - Pour connaitre les codes régions/départements/postaux/insee : endpoints du tag 3</a:t>
            </a:r>
          </a:p>
          <a:p>
            <a:endParaRPr lang="fr-FR"/>
          </a:p>
          <a:p>
            <a:r>
              <a:rPr lang="fr-FR"/>
              <a:t>- Tag 3 :</a:t>
            </a:r>
          </a:p>
          <a:p>
            <a:r>
              <a:rPr lang="fr-FR"/>
              <a:t>  - donne la correspondance entre … (écrit), par exemple : le premier endpoint donne le matching entre le nom d’une région et son code</a:t>
            </a:r>
          </a:p>
          <a:p>
            <a:r>
              <a:rPr lang="fr-FR"/>
              <a:t>  - code de localisation serviront à filtrer pour certains endpoints</a:t>
            </a:r>
          </a:p>
          <a:p>
            <a:endParaRPr lang="fr-FR"/>
          </a:p>
        </p:txBody>
      </p:sp>
      <p:sp>
        <p:nvSpPr>
          <p:cNvPr id="4" name="Espace réservé du numéro de diapositive 3"/>
          <p:cNvSpPr>
            <a:spLocks noGrp="1"/>
          </p:cNvSpPr>
          <p:nvPr>
            <p:ph type="sldNum" sz="quarter" idx="5"/>
          </p:nvPr>
        </p:nvSpPr>
        <p:spPr/>
        <p:txBody>
          <a:bodyPr/>
          <a:lstStyle/>
          <a:p>
            <a:fld id="{CC268EAC-D882-4987-8432-37798150C64F}" type="slidenum">
              <a:rPr lang="fr-FR" smtClean="0"/>
              <a:t>11</a:t>
            </a:fld>
            <a:endParaRPr lang="fr-FR"/>
          </a:p>
        </p:txBody>
      </p:sp>
    </p:spTree>
    <p:extLst>
      <p:ext uri="{BB962C8B-B14F-4D97-AF65-F5344CB8AC3E}">
        <p14:creationId xmlns:p14="http://schemas.microsoft.com/office/powerpoint/2010/main" val="1077061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AE7F3-F0FF-7C10-C3BD-7A15FCDFA46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6637929-E52F-2CDF-40A2-803F77C51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702C0A9-4A6D-82DC-8BA1-F6F8456955EC}"/>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043A44C1-43B8-028D-97A2-8320D9EB89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2F57D9-6F71-90DA-A3B2-2B93086890F5}"/>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2864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4A1F48-1982-76B3-9D7F-4DB71488A20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78D74D1-E92E-4B10-1046-F6866563517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CE8DFE-689B-6D35-959D-E6A2384212C6}"/>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5EB13CE2-F1C7-5195-C6DC-77B5D1BEB32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9186281-2F02-15D6-0441-74F8BA56657E}"/>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103825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B2E3C71-3E0A-BBB8-AE1D-C603564AA7B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DC3F234-6A48-62CA-97FC-9DD7091A1EC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63FA45-79DD-0620-6BDD-5852B2555D91}"/>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0638BD2A-E5DC-491E-DF26-0470B4EF9E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8DE26C1-62BD-2F2B-61FC-46D4B2589065}"/>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766882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72E709-F001-2DA7-9493-046941F604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09C02CB-B7FE-ED4F-AF46-BC0DEAD49A2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E8BD37-86C1-B10B-FF88-DE5A27C5AA98}"/>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D250BB8D-D7A7-6844-49B3-7403F78B76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554F09-FCCA-C714-8221-7A981C18E0AA}"/>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163982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6D1C1D-A52D-C5A1-B931-EBD0037BE03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6100F22-E16A-44CF-6489-93F7C82F4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653EE47-FC75-00D9-FB2D-D3D1597D2F9F}"/>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75228549-B542-C9B0-8428-4240D6D200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E643CB-93AD-00BA-904B-5D42274B4E7A}"/>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286312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93A885-018D-B19A-16BC-A11384DDCC3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BBE33D7-4E3C-91B7-2A3C-BC3E8A4E195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CA1F8E2-69D3-693F-AEAD-31C74717F3E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EB70310-FC20-2178-76EC-421D87FE8059}"/>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6" name="Espace réservé du pied de page 5">
            <a:extLst>
              <a:ext uri="{FF2B5EF4-FFF2-40B4-BE49-F238E27FC236}">
                <a16:creationId xmlns:a16="http://schemas.microsoft.com/office/drawing/2014/main" id="{F943BC7D-09F6-0708-B12F-C71D868F1BF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E43F16-F7C6-9C72-D3BA-EA19A2B4520A}"/>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1705303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CCF35-5018-5967-DD5D-FC47A022C9A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41107AC-BF25-1F03-DA47-1D88DF00D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62937C3-14ED-240A-AEDE-13384F56671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1A5FE5-8B61-9973-C55A-B1A881FD2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AC283E4-5C75-BA75-DD04-91FB03BD33B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77D08B-F75E-2FA5-09F4-08AF14BA2DCD}"/>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8" name="Espace réservé du pied de page 7">
            <a:extLst>
              <a:ext uri="{FF2B5EF4-FFF2-40B4-BE49-F238E27FC236}">
                <a16:creationId xmlns:a16="http://schemas.microsoft.com/office/drawing/2014/main" id="{4D7B0325-80E8-1F93-064B-7D730C1637A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E9D3A34-3DE1-9214-8BB9-21CCA4832800}"/>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397249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8807D4-36E7-4314-A1AF-23F86401C4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57BEBAD-DDC0-2C83-63DE-2B1630952BF3}"/>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4" name="Espace réservé du pied de page 3">
            <a:extLst>
              <a:ext uri="{FF2B5EF4-FFF2-40B4-BE49-F238E27FC236}">
                <a16:creationId xmlns:a16="http://schemas.microsoft.com/office/drawing/2014/main" id="{23F2F998-88DF-567D-B0D9-2587A6A76E6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58CC7CC-52CE-7A41-5BF2-6A50C792AA0A}"/>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1792991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7E6DCF7-BC19-0028-7C19-CD289EAC7E55}"/>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3" name="Espace réservé du pied de page 2">
            <a:extLst>
              <a:ext uri="{FF2B5EF4-FFF2-40B4-BE49-F238E27FC236}">
                <a16:creationId xmlns:a16="http://schemas.microsoft.com/office/drawing/2014/main" id="{B8ED5FD1-B16D-45C1-64CA-5CEA060AF28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8B3E486-1C76-70CA-9470-25D877532A06}"/>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322413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270C5-391E-D0A1-CDE6-8DE3D7077AD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39FBD1D-901A-0828-4446-FBB93AB93A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172C534-F4A5-F70B-5BEE-76C54CEBC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769D58B-9E9A-23A7-8C71-EF896AAB1728}"/>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6" name="Espace réservé du pied de page 5">
            <a:extLst>
              <a:ext uri="{FF2B5EF4-FFF2-40B4-BE49-F238E27FC236}">
                <a16:creationId xmlns:a16="http://schemas.microsoft.com/office/drawing/2014/main" id="{258AEB62-F157-B2B1-D408-35446507B7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78D2F0-16A9-1B6E-D0A8-942DD057F9A5}"/>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258246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8BC08-E1FE-B30C-EE21-3EB3E6A8FD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3145DC1-FC58-3DE7-4E6D-9ADBC64F69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AAD9195-109F-B898-52FF-A110FA18E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E66700D-913C-F516-BFED-BD3ED2FC5033}"/>
              </a:ext>
            </a:extLst>
          </p:cNvPr>
          <p:cNvSpPr>
            <a:spLocks noGrp="1"/>
          </p:cNvSpPr>
          <p:nvPr>
            <p:ph type="dt" sz="half" idx="10"/>
          </p:nvPr>
        </p:nvSpPr>
        <p:spPr/>
        <p:txBody>
          <a:bodyPr/>
          <a:lstStyle/>
          <a:p>
            <a:fld id="{1322AAB1-0FAC-4415-8E27-5F892221FAE5}" type="datetimeFigureOut">
              <a:rPr lang="fr-FR" smtClean="0"/>
              <a:t>27/07/2025</a:t>
            </a:fld>
            <a:endParaRPr lang="fr-FR"/>
          </a:p>
        </p:txBody>
      </p:sp>
      <p:sp>
        <p:nvSpPr>
          <p:cNvPr id="6" name="Espace réservé du pied de page 5">
            <a:extLst>
              <a:ext uri="{FF2B5EF4-FFF2-40B4-BE49-F238E27FC236}">
                <a16:creationId xmlns:a16="http://schemas.microsoft.com/office/drawing/2014/main" id="{5EBBFC39-4DF9-EAB4-4C6E-A66CA61611F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D7E886D-9D16-66EC-DC0C-95C6CB559E9E}"/>
              </a:ext>
            </a:extLst>
          </p:cNvPr>
          <p:cNvSpPr>
            <a:spLocks noGrp="1"/>
          </p:cNvSpPr>
          <p:nvPr>
            <p:ph type="sldNum" sz="quarter" idx="12"/>
          </p:nvPr>
        </p:nvSpPr>
        <p:spPr/>
        <p:txBody>
          <a:bodyPr/>
          <a:lstStyle/>
          <a:p>
            <a:fld id="{AF9174AB-96EB-4D26-B35B-803729037482}" type="slidenum">
              <a:rPr lang="fr-FR" smtClean="0"/>
              <a:t>‹N°›</a:t>
            </a:fld>
            <a:endParaRPr lang="fr-FR"/>
          </a:p>
        </p:txBody>
      </p:sp>
    </p:spTree>
    <p:extLst>
      <p:ext uri="{BB962C8B-B14F-4D97-AF65-F5344CB8AC3E}">
        <p14:creationId xmlns:p14="http://schemas.microsoft.com/office/powerpoint/2010/main" val="136373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10C3C9E-6063-E4A2-BD61-64F5978D6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456A6B6-8852-6099-8662-C3A59C48B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0FB155-0DB4-B23B-655C-1096C47BE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22AAB1-0FAC-4415-8E27-5F892221FAE5}" type="datetimeFigureOut">
              <a:rPr lang="fr-FR" smtClean="0"/>
              <a:t>27/07/2025</a:t>
            </a:fld>
            <a:endParaRPr lang="fr-FR"/>
          </a:p>
        </p:txBody>
      </p:sp>
      <p:sp>
        <p:nvSpPr>
          <p:cNvPr id="5" name="Espace réservé du pied de page 4">
            <a:extLst>
              <a:ext uri="{FF2B5EF4-FFF2-40B4-BE49-F238E27FC236}">
                <a16:creationId xmlns:a16="http://schemas.microsoft.com/office/drawing/2014/main" id="{FB0F98E6-DD83-0FF5-28F4-6D8B81B57B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583C758-69AA-727D-7D57-594CAD7B8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174AB-96EB-4D26-B35B-803729037482}" type="slidenum">
              <a:rPr lang="fr-FR" smtClean="0"/>
              <a:t>‹N°›</a:t>
            </a:fld>
            <a:endParaRPr lang="fr-FR"/>
          </a:p>
        </p:txBody>
      </p:sp>
    </p:spTree>
    <p:extLst>
      <p:ext uri="{BB962C8B-B14F-4D97-AF65-F5344CB8AC3E}">
        <p14:creationId xmlns:p14="http://schemas.microsoft.com/office/powerpoint/2010/main" val="4004593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grafana.com/grafana/dashboard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EFF2A2-A976-2EC6-C2DB-048F09CD45DC}"/>
              </a:ext>
            </a:extLst>
          </p:cNvPr>
          <p:cNvSpPr>
            <a:spLocks noGrp="1"/>
          </p:cNvSpPr>
          <p:nvPr>
            <p:ph type="ctrTitle"/>
          </p:nvPr>
        </p:nvSpPr>
        <p:spPr>
          <a:xfrm>
            <a:off x="1524000" y="1181100"/>
            <a:ext cx="9144000" cy="3606800"/>
          </a:xfrm>
        </p:spPr>
        <p:txBody>
          <a:bodyPr anchor="ctr">
            <a:normAutofit fontScale="90000"/>
          </a:bodyPr>
          <a:lstStyle/>
          <a:p>
            <a:r>
              <a:rPr lang="fr-FR" dirty="0"/>
              <a:t>Projet</a:t>
            </a:r>
            <a:r>
              <a:rPr lang="fr-FR"/>
              <a:t>	Data Engineer</a:t>
            </a:r>
            <a:br>
              <a:rPr lang="fr-FR" b="1"/>
            </a:br>
            <a:br>
              <a:rPr lang="fr-FR" b="1"/>
            </a:br>
            <a:r>
              <a:rPr lang="fr-FR" b="1"/>
              <a:t>Etude des offres d’emploi </a:t>
            </a:r>
            <a:br>
              <a:rPr lang="fr-FR" b="1"/>
            </a:br>
            <a:r>
              <a:rPr lang="fr-FR" b="1"/>
              <a:t>(de la data) </a:t>
            </a:r>
            <a:br>
              <a:rPr lang="fr-FR" b="1"/>
            </a:br>
            <a:r>
              <a:rPr lang="fr-FR" b="1"/>
              <a:t>en France Métropolitaine</a:t>
            </a:r>
            <a:endParaRPr lang="fr-FR" b="1" dirty="0"/>
          </a:p>
        </p:txBody>
      </p:sp>
      <p:sp>
        <p:nvSpPr>
          <p:cNvPr id="3" name="Sous-titre 2">
            <a:extLst>
              <a:ext uri="{FF2B5EF4-FFF2-40B4-BE49-F238E27FC236}">
                <a16:creationId xmlns:a16="http://schemas.microsoft.com/office/drawing/2014/main" id="{677817E8-2D31-BA50-5707-272841E185B4}"/>
              </a:ext>
            </a:extLst>
          </p:cNvPr>
          <p:cNvSpPr>
            <a:spLocks noGrp="1"/>
          </p:cNvSpPr>
          <p:nvPr>
            <p:ph type="subTitle" idx="1"/>
          </p:nvPr>
        </p:nvSpPr>
        <p:spPr>
          <a:xfrm>
            <a:off x="8930640" y="5867400"/>
            <a:ext cx="2834640" cy="594360"/>
          </a:xfrm>
        </p:spPr>
        <p:txBody>
          <a:bodyPr anchor="ctr"/>
          <a:lstStyle/>
          <a:p>
            <a:r>
              <a:rPr lang="fr-FR" b="1" dirty="0"/>
              <a:t>HOANG Minh-Ha</a:t>
            </a:r>
          </a:p>
        </p:txBody>
      </p:sp>
    </p:spTree>
    <p:extLst>
      <p:ext uri="{BB962C8B-B14F-4D97-AF65-F5344CB8AC3E}">
        <p14:creationId xmlns:p14="http://schemas.microsoft.com/office/powerpoint/2010/main" val="161750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DA4F-C771-37BB-5B3C-AE36E1AFF8AF}"/>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1D7B63D7-E38F-EF6F-6789-528BA19B87F7}"/>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5. Création d’une API avec FastAPI</a:t>
            </a:r>
            <a:endParaRPr lang="fr-FR" sz="3600" b="1" u="sng" dirty="0"/>
          </a:p>
        </p:txBody>
      </p:sp>
      <p:pic>
        <p:nvPicPr>
          <p:cNvPr id="6" name="Image 5">
            <a:extLst>
              <a:ext uri="{FF2B5EF4-FFF2-40B4-BE49-F238E27FC236}">
                <a16:creationId xmlns:a16="http://schemas.microsoft.com/office/drawing/2014/main" id="{47029E62-9489-E252-E2FC-4F7E98FEA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643" y="819400"/>
            <a:ext cx="6197919" cy="5778797"/>
          </a:xfrm>
          <a:prstGeom prst="rect">
            <a:avLst/>
          </a:prstGeom>
          <a:ln>
            <a:solidFill>
              <a:schemeClr val="tx1"/>
            </a:solidFill>
          </a:ln>
        </p:spPr>
      </p:pic>
    </p:spTree>
    <p:extLst>
      <p:ext uri="{BB962C8B-B14F-4D97-AF65-F5344CB8AC3E}">
        <p14:creationId xmlns:p14="http://schemas.microsoft.com/office/powerpoint/2010/main" val="1616301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399DD-F250-EC6D-1BD5-CF36DD2E52B6}"/>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F5678697-25EB-FBC1-027F-AB63961DED4F}"/>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5. Création d’une API avec FastAPI</a:t>
            </a:r>
            <a:endParaRPr lang="fr-FR" sz="3600" b="1" u="sng" dirty="0"/>
          </a:p>
        </p:txBody>
      </p:sp>
      <p:pic>
        <p:nvPicPr>
          <p:cNvPr id="6" name="Image 5">
            <a:extLst>
              <a:ext uri="{FF2B5EF4-FFF2-40B4-BE49-F238E27FC236}">
                <a16:creationId xmlns:a16="http://schemas.microsoft.com/office/drawing/2014/main" id="{2237E99E-2451-7F9F-2126-9E10FFBE55FE}"/>
              </a:ext>
            </a:extLst>
          </p:cNvPr>
          <p:cNvPicPr>
            <a:picLocks noChangeAspect="1"/>
          </p:cNvPicPr>
          <p:nvPr/>
        </p:nvPicPr>
        <p:blipFill>
          <a:blip r:embed="rId3">
            <a:extLst>
              <a:ext uri="{28A0092B-C50C-407E-A947-70E740481C1C}">
                <a14:useLocalDpi xmlns:a14="http://schemas.microsoft.com/office/drawing/2010/main" val="0"/>
              </a:ext>
            </a:extLst>
          </a:blip>
          <a:srcRect r="27811"/>
          <a:stretch>
            <a:fillRect/>
          </a:stretch>
        </p:blipFill>
        <p:spPr>
          <a:xfrm>
            <a:off x="3758893" y="5098368"/>
            <a:ext cx="4637029" cy="1196924"/>
          </a:xfrm>
          <a:prstGeom prst="rect">
            <a:avLst/>
          </a:prstGeom>
          <a:ln>
            <a:solidFill>
              <a:schemeClr val="tx1"/>
            </a:solidFill>
          </a:ln>
        </p:spPr>
      </p:pic>
      <p:pic>
        <p:nvPicPr>
          <p:cNvPr id="4" name="Image 3">
            <a:extLst>
              <a:ext uri="{FF2B5EF4-FFF2-40B4-BE49-F238E27FC236}">
                <a16:creationId xmlns:a16="http://schemas.microsoft.com/office/drawing/2014/main" id="{BBBF49B2-DF51-AED2-FB97-5E1D69112D4F}"/>
              </a:ext>
            </a:extLst>
          </p:cNvPr>
          <p:cNvPicPr>
            <a:picLocks noChangeAspect="1"/>
          </p:cNvPicPr>
          <p:nvPr/>
        </p:nvPicPr>
        <p:blipFill>
          <a:blip r:embed="rId4">
            <a:extLst>
              <a:ext uri="{28A0092B-C50C-407E-A947-70E740481C1C}">
                <a14:useLocalDpi xmlns:a14="http://schemas.microsoft.com/office/drawing/2010/main" val="0"/>
              </a:ext>
            </a:extLst>
          </a:blip>
          <a:srcRect r="29264"/>
          <a:stretch>
            <a:fillRect/>
          </a:stretch>
        </p:blipFill>
        <p:spPr>
          <a:xfrm>
            <a:off x="3462582" y="829532"/>
            <a:ext cx="5778238" cy="1570919"/>
          </a:xfrm>
          <a:prstGeom prst="rect">
            <a:avLst/>
          </a:prstGeom>
          <a:ln>
            <a:solidFill>
              <a:schemeClr val="tx1"/>
            </a:solidFill>
          </a:ln>
        </p:spPr>
      </p:pic>
      <p:pic>
        <p:nvPicPr>
          <p:cNvPr id="5" name="Image 4">
            <a:extLst>
              <a:ext uri="{FF2B5EF4-FFF2-40B4-BE49-F238E27FC236}">
                <a16:creationId xmlns:a16="http://schemas.microsoft.com/office/drawing/2014/main" id="{F2240C18-FF90-F2CA-EB8B-E1F757235663}"/>
              </a:ext>
            </a:extLst>
          </p:cNvPr>
          <p:cNvPicPr>
            <a:picLocks noChangeAspect="1"/>
          </p:cNvPicPr>
          <p:nvPr/>
        </p:nvPicPr>
        <p:blipFill>
          <a:blip r:embed="rId5">
            <a:extLst>
              <a:ext uri="{28A0092B-C50C-407E-A947-70E740481C1C}">
                <a14:useLocalDpi xmlns:a14="http://schemas.microsoft.com/office/drawing/2010/main" val="0"/>
              </a:ext>
            </a:extLst>
          </a:blip>
          <a:srcRect r="36405"/>
          <a:stretch>
            <a:fillRect/>
          </a:stretch>
        </p:blipFill>
        <p:spPr>
          <a:xfrm>
            <a:off x="7189925" y="1782022"/>
            <a:ext cx="4854039" cy="2866127"/>
          </a:xfrm>
          <a:prstGeom prst="rect">
            <a:avLst/>
          </a:prstGeom>
          <a:ln>
            <a:solidFill>
              <a:schemeClr val="tx1"/>
            </a:solidFill>
          </a:ln>
        </p:spPr>
      </p:pic>
      <p:pic>
        <p:nvPicPr>
          <p:cNvPr id="7" name="Image 6">
            <a:extLst>
              <a:ext uri="{FF2B5EF4-FFF2-40B4-BE49-F238E27FC236}">
                <a16:creationId xmlns:a16="http://schemas.microsoft.com/office/drawing/2014/main" id="{035064C6-FEEA-4322-3387-0BD8FDB9E4F1}"/>
              </a:ext>
            </a:extLst>
          </p:cNvPr>
          <p:cNvPicPr>
            <a:picLocks noChangeAspect="1"/>
          </p:cNvPicPr>
          <p:nvPr/>
        </p:nvPicPr>
        <p:blipFill>
          <a:blip r:embed="rId6"/>
          <a:stretch>
            <a:fillRect/>
          </a:stretch>
        </p:blipFill>
        <p:spPr>
          <a:xfrm>
            <a:off x="9239108" y="5202640"/>
            <a:ext cx="1622409" cy="1196924"/>
          </a:xfrm>
          <a:prstGeom prst="rect">
            <a:avLst/>
          </a:prstGeom>
        </p:spPr>
      </p:pic>
      <p:cxnSp>
        <p:nvCxnSpPr>
          <p:cNvPr id="9" name="Connecteur droit avec flèche 8">
            <a:extLst>
              <a:ext uri="{FF2B5EF4-FFF2-40B4-BE49-F238E27FC236}">
                <a16:creationId xmlns:a16="http://schemas.microsoft.com/office/drawing/2014/main" id="{18764D41-B190-17C9-C89D-99B0BBFCE105}"/>
              </a:ext>
            </a:extLst>
          </p:cNvPr>
          <p:cNvCxnSpPr>
            <a:cxnSpLocks/>
            <a:endCxn id="7" idx="1"/>
          </p:cNvCxnSpPr>
          <p:nvPr/>
        </p:nvCxnSpPr>
        <p:spPr>
          <a:xfrm>
            <a:off x="6689082" y="5425085"/>
            <a:ext cx="2550026" cy="376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B6B7E105-2D95-B93F-A2A9-170A63C0898F}"/>
              </a:ext>
            </a:extLst>
          </p:cNvPr>
          <p:cNvSpPr txBox="1"/>
          <p:nvPr/>
        </p:nvSpPr>
        <p:spPr>
          <a:xfrm>
            <a:off x="180316" y="2325145"/>
            <a:ext cx="3071048" cy="830997"/>
          </a:xfrm>
          <a:prstGeom prst="rect">
            <a:avLst/>
          </a:prstGeom>
          <a:noFill/>
        </p:spPr>
        <p:txBody>
          <a:bodyPr wrap="square">
            <a:spAutoFit/>
          </a:bodyPr>
          <a:lstStyle/>
          <a:p>
            <a:r>
              <a:rPr lang="fr-FR" sz="1200"/>
              <a:t>Pour certains endpoints, filtrage possible par :</a:t>
            </a:r>
          </a:p>
          <a:p>
            <a:pPr marL="171450" indent="-171450">
              <a:buFontTx/>
              <a:buChar char="-"/>
            </a:pPr>
            <a:r>
              <a:rPr lang="fr-FR" sz="1200"/>
              <a:t>metier_data, </a:t>
            </a:r>
          </a:p>
          <a:p>
            <a:pPr marL="171450" indent="-171450">
              <a:buFontTx/>
              <a:buChar char="-"/>
            </a:pPr>
            <a:r>
              <a:rPr lang="fr-FR" sz="1200"/>
              <a:t>offres disponibles</a:t>
            </a:r>
          </a:p>
          <a:p>
            <a:pPr marL="171450" indent="-171450">
              <a:buFontTx/>
              <a:buChar char="-"/>
            </a:pPr>
            <a:r>
              <a:rPr lang="fr-FR" sz="1200"/>
              <a:t>codes région/département/postal/insee</a:t>
            </a:r>
          </a:p>
        </p:txBody>
      </p:sp>
      <p:pic>
        <p:nvPicPr>
          <p:cNvPr id="18" name="Image 17">
            <a:extLst>
              <a:ext uri="{FF2B5EF4-FFF2-40B4-BE49-F238E27FC236}">
                <a16:creationId xmlns:a16="http://schemas.microsoft.com/office/drawing/2014/main" id="{2DB04A86-5F6F-005C-B71E-99491414733F}"/>
              </a:ext>
            </a:extLst>
          </p:cNvPr>
          <p:cNvPicPr>
            <a:picLocks noChangeAspect="1"/>
          </p:cNvPicPr>
          <p:nvPr/>
        </p:nvPicPr>
        <p:blipFill>
          <a:blip r:embed="rId7"/>
          <a:stretch>
            <a:fillRect/>
          </a:stretch>
        </p:blipFill>
        <p:spPr>
          <a:xfrm>
            <a:off x="328149" y="3247359"/>
            <a:ext cx="2501111" cy="3397906"/>
          </a:xfrm>
          <a:prstGeom prst="rect">
            <a:avLst/>
          </a:prstGeom>
        </p:spPr>
      </p:pic>
    </p:spTree>
    <p:extLst>
      <p:ext uri="{BB962C8B-B14F-4D97-AF65-F5344CB8AC3E}">
        <p14:creationId xmlns:p14="http://schemas.microsoft.com/office/powerpoint/2010/main" val="137081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0972-217B-375E-33FB-8DE5BC76D018}"/>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BC4CE548-7E78-EFE5-B719-CD5DEC442C2A}"/>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6. Data Viz avec Power BI</a:t>
            </a:r>
            <a:endParaRPr lang="fr-FR" sz="3600" b="1" u="sng" dirty="0"/>
          </a:p>
        </p:txBody>
      </p:sp>
      <p:pic>
        <p:nvPicPr>
          <p:cNvPr id="2" name="Image 1">
            <a:extLst>
              <a:ext uri="{FF2B5EF4-FFF2-40B4-BE49-F238E27FC236}">
                <a16:creationId xmlns:a16="http://schemas.microsoft.com/office/drawing/2014/main" id="{6780D38F-C503-90B0-D102-A14526AF5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98446"/>
            <a:ext cx="11332464" cy="5636060"/>
          </a:xfrm>
          <a:prstGeom prst="rect">
            <a:avLst/>
          </a:prstGeom>
          <a:ln>
            <a:solidFill>
              <a:schemeClr val="tx1"/>
            </a:solidFill>
          </a:ln>
        </p:spPr>
      </p:pic>
      <p:pic>
        <p:nvPicPr>
          <p:cNvPr id="5" name="Image 4">
            <a:extLst>
              <a:ext uri="{FF2B5EF4-FFF2-40B4-BE49-F238E27FC236}">
                <a16:creationId xmlns:a16="http://schemas.microsoft.com/office/drawing/2014/main" id="{7E3C3A1B-0183-786A-8C5C-3F3A2657B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998446"/>
            <a:ext cx="11332463" cy="5636060"/>
          </a:xfrm>
          <a:prstGeom prst="rect">
            <a:avLst/>
          </a:prstGeom>
          <a:ln>
            <a:solidFill>
              <a:schemeClr val="tx1"/>
            </a:solidFill>
          </a:ln>
        </p:spPr>
      </p:pic>
      <p:pic>
        <p:nvPicPr>
          <p:cNvPr id="6" name="Image 5">
            <a:extLst>
              <a:ext uri="{FF2B5EF4-FFF2-40B4-BE49-F238E27FC236}">
                <a16:creationId xmlns:a16="http://schemas.microsoft.com/office/drawing/2014/main" id="{1D9F567A-7B8B-9CD2-A232-EBF46771D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334" y="4569177"/>
            <a:ext cx="6969449" cy="1843532"/>
          </a:xfrm>
          <a:prstGeom prst="rect">
            <a:avLst/>
          </a:prstGeom>
        </p:spPr>
      </p:pic>
    </p:spTree>
    <p:extLst>
      <p:ext uri="{BB962C8B-B14F-4D97-AF65-F5344CB8AC3E}">
        <p14:creationId xmlns:p14="http://schemas.microsoft.com/office/powerpoint/2010/main" val="14549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02086-CE4A-80AE-37D7-74F5172B579C}"/>
            </a:ext>
          </a:extLst>
        </p:cNvPr>
        <p:cNvGrpSpPr/>
        <p:nvPr/>
      </p:nvGrpSpPr>
      <p:grpSpPr>
        <a:xfrm>
          <a:off x="0" y="0"/>
          <a:ext cx="0" cy="0"/>
          <a:chOff x="0" y="0"/>
          <a:chExt cx="0" cy="0"/>
        </a:xfrm>
      </p:grpSpPr>
      <p:pic>
        <p:nvPicPr>
          <p:cNvPr id="12" name="Image 11">
            <a:extLst>
              <a:ext uri="{FF2B5EF4-FFF2-40B4-BE49-F238E27FC236}">
                <a16:creationId xmlns:a16="http://schemas.microsoft.com/office/drawing/2014/main" id="{44C5B8F6-5854-A1B9-AE6E-B58D5AD0E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 y="772"/>
            <a:ext cx="12227347" cy="6857228"/>
          </a:xfrm>
          <a:prstGeom prst="rect">
            <a:avLst/>
          </a:prstGeom>
        </p:spPr>
      </p:pic>
    </p:spTree>
    <p:extLst>
      <p:ext uri="{BB962C8B-B14F-4D97-AF65-F5344CB8AC3E}">
        <p14:creationId xmlns:p14="http://schemas.microsoft.com/office/powerpoint/2010/main" val="143317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14887-A1E9-D13B-5DDD-3E0E1F903687}"/>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BE7AFE57-F67B-F4BB-B1AC-96904959B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1"/>
            <a:ext cx="6096000" cy="3418703"/>
          </a:xfrm>
          <a:prstGeom prst="rect">
            <a:avLst/>
          </a:prstGeom>
        </p:spPr>
      </p:pic>
      <p:pic>
        <p:nvPicPr>
          <p:cNvPr id="2" name="Image 1">
            <a:extLst>
              <a:ext uri="{FF2B5EF4-FFF2-40B4-BE49-F238E27FC236}">
                <a16:creationId xmlns:a16="http://schemas.microsoft.com/office/drawing/2014/main" id="{FB66EDDA-DDF4-1D63-0635-B42245497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418703"/>
          </a:xfrm>
          <a:prstGeom prst="rect">
            <a:avLst/>
          </a:prstGeom>
        </p:spPr>
      </p:pic>
      <p:pic>
        <p:nvPicPr>
          <p:cNvPr id="4" name="Image 3">
            <a:extLst>
              <a:ext uri="{FF2B5EF4-FFF2-40B4-BE49-F238E27FC236}">
                <a16:creationId xmlns:a16="http://schemas.microsoft.com/office/drawing/2014/main" id="{74D8667A-F93C-09CB-6A78-40E6E85CA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43468"/>
            <a:ext cx="6096000" cy="3418703"/>
          </a:xfrm>
          <a:prstGeom prst="rect">
            <a:avLst/>
          </a:prstGeom>
        </p:spPr>
      </p:pic>
      <p:pic>
        <p:nvPicPr>
          <p:cNvPr id="5" name="Image 4">
            <a:extLst>
              <a:ext uri="{FF2B5EF4-FFF2-40B4-BE49-F238E27FC236}">
                <a16:creationId xmlns:a16="http://schemas.microsoft.com/office/drawing/2014/main" id="{CD089FC4-2E64-DCAA-C552-01C16C4EF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264" y="3447150"/>
            <a:ext cx="6096000" cy="3418703"/>
          </a:xfrm>
          <a:prstGeom prst="rect">
            <a:avLst/>
          </a:prstGeom>
        </p:spPr>
      </p:pic>
      <p:cxnSp>
        <p:nvCxnSpPr>
          <p:cNvPr id="6" name="Connecteur droit 5">
            <a:extLst>
              <a:ext uri="{FF2B5EF4-FFF2-40B4-BE49-F238E27FC236}">
                <a16:creationId xmlns:a16="http://schemas.microsoft.com/office/drawing/2014/main" id="{EDA1A34A-6C35-2AF1-9901-9B89388FBFF8}"/>
              </a:ext>
            </a:extLst>
          </p:cNvPr>
          <p:cNvCxnSpPr/>
          <p:nvPr/>
        </p:nvCxnSpPr>
        <p:spPr>
          <a:xfrm>
            <a:off x="6077525" y="0"/>
            <a:ext cx="0" cy="6858000"/>
          </a:xfrm>
          <a:prstGeom prst="line">
            <a:avLst/>
          </a:pr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213693C-E69B-692C-8113-FBA76BF64F96}"/>
              </a:ext>
            </a:extLst>
          </p:cNvPr>
          <p:cNvCxnSpPr>
            <a:cxnSpLocks/>
          </p:cNvCxnSpPr>
          <p:nvPr/>
        </p:nvCxnSpPr>
        <p:spPr>
          <a:xfrm flipV="1">
            <a:off x="0" y="3418703"/>
            <a:ext cx="12191999" cy="10296"/>
          </a:xfrm>
          <a:prstGeom prst="line">
            <a:avLst/>
          </a:pr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344D5536-52D8-8FC4-2891-99164F396876}"/>
              </a:ext>
            </a:extLst>
          </p:cNvPr>
          <p:cNvPicPr>
            <a:picLocks noChangeAspect="1"/>
          </p:cNvPicPr>
          <p:nvPr/>
        </p:nvPicPr>
        <p:blipFill>
          <a:blip r:embed="rId7"/>
          <a:stretch>
            <a:fillRect/>
          </a:stretch>
        </p:blipFill>
        <p:spPr>
          <a:xfrm>
            <a:off x="678229" y="859656"/>
            <a:ext cx="2711952" cy="2062213"/>
          </a:xfrm>
          <a:prstGeom prst="rect">
            <a:avLst/>
          </a:prstGeom>
          <a:ln w="12700">
            <a:solidFill>
              <a:schemeClr val="tx1"/>
            </a:solidFill>
          </a:ln>
        </p:spPr>
      </p:pic>
      <p:sp>
        <p:nvSpPr>
          <p:cNvPr id="10" name="Rectangle 9">
            <a:extLst>
              <a:ext uri="{FF2B5EF4-FFF2-40B4-BE49-F238E27FC236}">
                <a16:creationId xmlns:a16="http://schemas.microsoft.com/office/drawing/2014/main" id="{C25EB457-873E-98CF-4988-237F8E3E013D}"/>
              </a:ext>
            </a:extLst>
          </p:cNvPr>
          <p:cNvSpPr/>
          <p:nvPr/>
        </p:nvSpPr>
        <p:spPr>
          <a:xfrm>
            <a:off x="10138273" y="3230519"/>
            <a:ext cx="801757" cy="107994"/>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0F93128D-D560-2F40-8AEF-7EB30B5C5FB6}"/>
              </a:ext>
            </a:extLst>
          </p:cNvPr>
          <p:cNvSpPr/>
          <p:nvPr/>
        </p:nvSpPr>
        <p:spPr>
          <a:xfrm>
            <a:off x="10125573" y="6678567"/>
            <a:ext cx="801757" cy="107994"/>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4AEDCF1E-B5E0-7E6C-5B29-E7A5ED69D8DF}"/>
              </a:ext>
            </a:extLst>
          </p:cNvPr>
          <p:cNvSpPr/>
          <p:nvPr/>
        </p:nvSpPr>
        <p:spPr>
          <a:xfrm>
            <a:off x="4026391" y="6678567"/>
            <a:ext cx="801757" cy="107994"/>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BF3AE12-D3CD-5642-5AED-EC5AA84B0E31}"/>
              </a:ext>
            </a:extLst>
          </p:cNvPr>
          <p:cNvSpPr/>
          <p:nvPr/>
        </p:nvSpPr>
        <p:spPr>
          <a:xfrm>
            <a:off x="5367339" y="6678567"/>
            <a:ext cx="537767" cy="107994"/>
          </a:xfrm>
          <a:prstGeom prst="rect">
            <a:avLst/>
          </a:prstGeom>
          <a:solidFill>
            <a:schemeClr val="accent2">
              <a:lumMod val="75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540C490F-C9AC-1349-87D4-B6BA71CDF258}"/>
              </a:ext>
            </a:extLst>
          </p:cNvPr>
          <p:cNvSpPr/>
          <p:nvPr/>
        </p:nvSpPr>
        <p:spPr>
          <a:xfrm>
            <a:off x="11489530" y="3230519"/>
            <a:ext cx="557624" cy="107994"/>
          </a:xfrm>
          <a:prstGeom prst="rect">
            <a:avLst/>
          </a:prstGeom>
          <a:solidFill>
            <a:schemeClr val="accent2">
              <a:lumMod val="75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4F8A8A6-DB97-6900-F4E5-310EBDA7E650}"/>
              </a:ext>
            </a:extLst>
          </p:cNvPr>
          <p:cNvSpPr/>
          <p:nvPr/>
        </p:nvSpPr>
        <p:spPr>
          <a:xfrm>
            <a:off x="11489530" y="6678567"/>
            <a:ext cx="544923" cy="107994"/>
          </a:xfrm>
          <a:prstGeom prst="rect">
            <a:avLst/>
          </a:prstGeom>
          <a:solidFill>
            <a:schemeClr val="accent2">
              <a:lumMod val="75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35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1074-F449-CAA5-6CD0-A123B543B2E5}"/>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FB6133EA-C427-119F-A82B-2B3B00AFD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
            <a:ext cx="6096000" cy="3418703"/>
          </a:xfrm>
          <a:prstGeom prst="rect">
            <a:avLst/>
          </a:prstGeom>
        </p:spPr>
      </p:pic>
      <p:pic>
        <p:nvPicPr>
          <p:cNvPr id="2" name="Image 1">
            <a:extLst>
              <a:ext uri="{FF2B5EF4-FFF2-40B4-BE49-F238E27FC236}">
                <a16:creationId xmlns:a16="http://schemas.microsoft.com/office/drawing/2014/main" id="{0FB90591-8915-9D9D-D491-3A2EE9315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72"/>
            <a:ext cx="6096000" cy="3418703"/>
          </a:xfrm>
          <a:prstGeom prst="rect">
            <a:avLst/>
          </a:prstGeom>
        </p:spPr>
      </p:pic>
      <p:pic>
        <p:nvPicPr>
          <p:cNvPr id="4" name="Image 3">
            <a:extLst>
              <a:ext uri="{FF2B5EF4-FFF2-40B4-BE49-F238E27FC236}">
                <a16:creationId xmlns:a16="http://schemas.microsoft.com/office/drawing/2014/main" id="{85022526-B67D-98C0-C3BA-5ED7C2B9B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38525"/>
            <a:ext cx="6096000" cy="3418702"/>
          </a:xfrm>
          <a:prstGeom prst="rect">
            <a:avLst/>
          </a:prstGeom>
        </p:spPr>
      </p:pic>
      <p:pic>
        <p:nvPicPr>
          <p:cNvPr id="5" name="Image 4">
            <a:extLst>
              <a:ext uri="{FF2B5EF4-FFF2-40B4-BE49-F238E27FC236}">
                <a16:creationId xmlns:a16="http://schemas.microsoft.com/office/drawing/2014/main" id="{7B251849-4374-A070-3E30-E277753081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38525"/>
            <a:ext cx="6096000" cy="3418702"/>
          </a:xfrm>
          <a:prstGeom prst="rect">
            <a:avLst/>
          </a:prstGeom>
        </p:spPr>
      </p:pic>
      <p:cxnSp>
        <p:nvCxnSpPr>
          <p:cNvPr id="6" name="Connecteur droit 5">
            <a:extLst>
              <a:ext uri="{FF2B5EF4-FFF2-40B4-BE49-F238E27FC236}">
                <a16:creationId xmlns:a16="http://schemas.microsoft.com/office/drawing/2014/main" id="{8C1B1EE9-7681-9ADD-618A-4C99411B8FAB}"/>
              </a:ext>
            </a:extLst>
          </p:cNvPr>
          <p:cNvCxnSpPr/>
          <p:nvPr/>
        </p:nvCxnSpPr>
        <p:spPr>
          <a:xfrm>
            <a:off x="6077525" y="0"/>
            <a:ext cx="0" cy="6858000"/>
          </a:xfrm>
          <a:prstGeom prst="line">
            <a:avLst/>
          </a:pr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570342F7-E58F-57EE-11A7-98F2F7C891A2}"/>
              </a:ext>
            </a:extLst>
          </p:cNvPr>
          <p:cNvCxnSpPr>
            <a:cxnSpLocks/>
          </p:cNvCxnSpPr>
          <p:nvPr/>
        </p:nvCxnSpPr>
        <p:spPr>
          <a:xfrm flipV="1">
            <a:off x="0" y="3418703"/>
            <a:ext cx="12191999" cy="10296"/>
          </a:xfrm>
          <a:prstGeom prst="line">
            <a:avLst/>
          </a:pr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7BDCAA0-416E-1C3C-B4A8-858540C0E710}"/>
              </a:ext>
            </a:extLst>
          </p:cNvPr>
          <p:cNvSpPr/>
          <p:nvPr/>
        </p:nvSpPr>
        <p:spPr>
          <a:xfrm>
            <a:off x="10599659" y="3133660"/>
            <a:ext cx="868440" cy="10806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C940EF2-A3A7-4F96-0BCE-D02E8602D40C}"/>
              </a:ext>
            </a:extLst>
          </p:cNvPr>
          <p:cNvSpPr/>
          <p:nvPr/>
        </p:nvSpPr>
        <p:spPr>
          <a:xfrm>
            <a:off x="10513934" y="6624673"/>
            <a:ext cx="868440" cy="10806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E0D4942-E9F1-6E2F-2CB3-7B191C40CE33}"/>
              </a:ext>
            </a:extLst>
          </p:cNvPr>
          <p:cNvSpPr/>
          <p:nvPr/>
        </p:nvSpPr>
        <p:spPr>
          <a:xfrm>
            <a:off x="4403645" y="6624673"/>
            <a:ext cx="868440" cy="10806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520B645-DBAD-3457-284C-B9D69427CC27}"/>
              </a:ext>
            </a:extLst>
          </p:cNvPr>
          <p:cNvSpPr/>
          <p:nvPr/>
        </p:nvSpPr>
        <p:spPr>
          <a:xfrm>
            <a:off x="4355185" y="3992518"/>
            <a:ext cx="1116928" cy="10806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49A1C1A-7226-9774-7B03-93272F475FAF}"/>
              </a:ext>
            </a:extLst>
          </p:cNvPr>
          <p:cNvSpPr/>
          <p:nvPr/>
        </p:nvSpPr>
        <p:spPr>
          <a:xfrm>
            <a:off x="10076437" y="3975371"/>
            <a:ext cx="1439289" cy="120443"/>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E5F6007-D799-7E2E-E537-BA004BF10BB2}"/>
              </a:ext>
            </a:extLst>
          </p:cNvPr>
          <p:cNvSpPr/>
          <p:nvPr/>
        </p:nvSpPr>
        <p:spPr>
          <a:xfrm>
            <a:off x="10076437" y="537435"/>
            <a:ext cx="1439289" cy="120443"/>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1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D5A32-B9E9-5198-E2CE-811771C75376}"/>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8B687E9C-B152-19B0-F7C5-CB2DE95A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772"/>
            <a:ext cx="6096000" cy="3418703"/>
          </a:xfrm>
          <a:prstGeom prst="rect">
            <a:avLst/>
          </a:prstGeom>
        </p:spPr>
      </p:pic>
      <p:pic>
        <p:nvPicPr>
          <p:cNvPr id="8" name="Image 7">
            <a:extLst>
              <a:ext uri="{FF2B5EF4-FFF2-40B4-BE49-F238E27FC236}">
                <a16:creationId xmlns:a16="http://schemas.microsoft.com/office/drawing/2014/main" id="{DEB5A196-D4AB-F15C-5F0E-2DC520433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418703"/>
          </a:xfrm>
          <a:prstGeom prst="rect">
            <a:avLst/>
          </a:prstGeom>
        </p:spPr>
      </p:pic>
      <p:pic>
        <p:nvPicPr>
          <p:cNvPr id="9" name="Image 8">
            <a:extLst>
              <a:ext uri="{FF2B5EF4-FFF2-40B4-BE49-F238E27FC236}">
                <a16:creationId xmlns:a16="http://schemas.microsoft.com/office/drawing/2014/main" id="{061EA729-5E33-2FBA-7B25-7A4EE7B0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38525"/>
            <a:ext cx="6096000" cy="3418703"/>
          </a:xfrm>
          <a:prstGeom prst="rect">
            <a:avLst/>
          </a:prstGeom>
        </p:spPr>
      </p:pic>
      <p:pic>
        <p:nvPicPr>
          <p:cNvPr id="10" name="Image 9">
            <a:extLst>
              <a:ext uri="{FF2B5EF4-FFF2-40B4-BE49-F238E27FC236}">
                <a16:creationId xmlns:a16="http://schemas.microsoft.com/office/drawing/2014/main" id="{D7E51125-F261-C4AD-6C7D-47BC2EA45B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3438524"/>
            <a:ext cx="6096001" cy="3418703"/>
          </a:xfrm>
          <a:prstGeom prst="rect">
            <a:avLst/>
          </a:prstGeom>
        </p:spPr>
      </p:pic>
      <p:cxnSp>
        <p:nvCxnSpPr>
          <p:cNvPr id="12" name="Connecteur droit 11">
            <a:extLst>
              <a:ext uri="{FF2B5EF4-FFF2-40B4-BE49-F238E27FC236}">
                <a16:creationId xmlns:a16="http://schemas.microsoft.com/office/drawing/2014/main" id="{7206E283-ACB0-81EC-4F8F-927B39E06805}"/>
              </a:ext>
            </a:extLst>
          </p:cNvPr>
          <p:cNvCxnSpPr/>
          <p:nvPr/>
        </p:nvCxnSpPr>
        <p:spPr>
          <a:xfrm>
            <a:off x="6077525"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355BAB7-EAAD-6272-95ED-E9DAF2943617}"/>
              </a:ext>
            </a:extLst>
          </p:cNvPr>
          <p:cNvCxnSpPr>
            <a:cxnSpLocks/>
          </p:cNvCxnSpPr>
          <p:nvPr/>
        </p:nvCxnSpPr>
        <p:spPr>
          <a:xfrm flipV="1">
            <a:off x="0" y="3418703"/>
            <a:ext cx="12191999" cy="1029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B154F6B-6FCC-01E6-D5D2-54B43A143286}"/>
              </a:ext>
            </a:extLst>
          </p:cNvPr>
          <p:cNvSpPr/>
          <p:nvPr/>
        </p:nvSpPr>
        <p:spPr>
          <a:xfrm>
            <a:off x="10621890" y="633338"/>
            <a:ext cx="1024804" cy="3143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A3B29076-B574-2342-0AD6-D81DD18B837F}"/>
              </a:ext>
            </a:extLst>
          </p:cNvPr>
          <p:cNvSpPr/>
          <p:nvPr/>
        </p:nvSpPr>
        <p:spPr>
          <a:xfrm>
            <a:off x="11034640" y="4072678"/>
            <a:ext cx="1024804" cy="412826"/>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38798383-5D95-DC42-B3E9-695EF9BF2C3E}"/>
              </a:ext>
            </a:extLst>
          </p:cNvPr>
          <p:cNvSpPr/>
          <p:nvPr/>
        </p:nvSpPr>
        <p:spPr>
          <a:xfrm>
            <a:off x="4529859" y="4001246"/>
            <a:ext cx="1024804" cy="310404"/>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0E379E2-9D0E-9F31-A580-CD08B6591D5E}"/>
              </a:ext>
            </a:extLst>
          </p:cNvPr>
          <p:cNvSpPr/>
          <p:nvPr/>
        </p:nvSpPr>
        <p:spPr>
          <a:xfrm>
            <a:off x="11427760" y="2106588"/>
            <a:ext cx="512780" cy="234806"/>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CB0BD25-14F3-418D-B00F-D2AFBF7D080E}"/>
              </a:ext>
            </a:extLst>
          </p:cNvPr>
          <p:cNvSpPr/>
          <p:nvPr/>
        </p:nvSpPr>
        <p:spPr>
          <a:xfrm>
            <a:off x="11499416" y="5597873"/>
            <a:ext cx="494463" cy="309711"/>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D3AD12AF-BAF3-4501-728A-52EED8B38986}"/>
              </a:ext>
            </a:extLst>
          </p:cNvPr>
          <p:cNvSpPr/>
          <p:nvPr/>
        </p:nvSpPr>
        <p:spPr>
          <a:xfrm>
            <a:off x="5393025" y="5592768"/>
            <a:ext cx="486367" cy="314815"/>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1363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9D6D3-5206-40B1-7C3D-10BEEF6EF057}"/>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83B9DA1B-F636-D767-D653-D5C82287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
            <a:ext cx="6096000" cy="3418703"/>
          </a:xfrm>
          <a:prstGeom prst="rect">
            <a:avLst/>
          </a:prstGeom>
        </p:spPr>
      </p:pic>
      <p:pic>
        <p:nvPicPr>
          <p:cNvPr id="2" name="Image 1">
            <a:extLst>
              <a:ext uri="{FF2B5EF4-FFF2-40B4-BE49-F238E27FC236}">
                <a16:creationId xmlns:a16="http://schemas.microsoft.com/office/drawing/2014/main" id="{640735C9-99F7-4084-7F60-CE710C94E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35"/>
            <a:ext cx="6096000" cy="3418703"/>
          </a:xfrm>
          <a:prstGeom prst="rect">
            <a:avLst/>
          </a:prstGeom>
        </p:spPr>
      </p:pic>
      <p:pic>
        <p:nvPicPr>
          <p:cNvPr id="4" name="Image 3">
            <a:extLst>
              <a:ext uri="{FF2B5EF4-FFF2-40B4-BE49-F238E27FC236}">
                <a16:creationId xmlns:a16="http://schemas.microsoft.com/office/drawing/2014/main" id="{38321A94-39BA-66C3-4D07-99A60EEAD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39297"/>
            <a:ext cx="6096000" cy="3418703"/>
          </a:xfrm>
          <a:prstGeom prst="rect">
            <a:avLst/>
          </a:prstGeom>
        </p:spPr>
      </p:pic>
      <p:pic>
        <p:nvPicPr>
          <p:cNvPr id="5" name="Image 4">
            <a:extLst>
              <a:ext uri="{FF2B5EF4-FFF2-40B4-BE49-F238E27FC236}">
                <a16:creationId xmlns:a16="http://schemas.microsoft.com/office/drawing/2014/main" id="{5604BE4F-6E37-6619-95A6-CCD5E213C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44060"/>
            <a:ext cx="6096000" cy="3418703"/>
          </a:xfrm>
          <a:prstGeom prst="rect">
            <a:avLst/>
          </a:prstGeom>
        </p:spPr>
      </p:pic>
      <p:cxnSp>
        <p:nvCxnSpPr>
          <p:cNvPr id="6" name="Connecteur droit 5">
            <a:extLst>
              <a:ext uri="{FF2B5EF4-FFF2-40B4-BE49-F238E27FC236}">
                <a16:creationId xmlns:a16="http://schemas.microsoft.com/office/drawing/2014/main" id="{C8F948DF-0AD6-E224-64DD-108FB268BD11}"/>
              </a:ext>
            </a:extLst>
          </p:cNvPr>
          <p:cNvCxnSpPr/>
          <p:nvPr/>
        </p:nvCxnSpPr>
        <p:spPr>
          <a:xfrm>
            <a:off x="6077525"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5AEDF3CF-2A5D-A34C-FFAD-A3C92D3FF97C}"/>
              </a:ext>
            </a:extLst>
          </p:cNvPr>
          <p:cNvCxnSpPr>
            <a:cxnSpLocks/>
          </p:cNvCxnSpPr>
          <p:nvPr/>
        </p:nvCxnSpPr>
        <p:spPr>
          <a:xfrm flipV="1">
            <a:off x="0" y="3418703"/>
            <a:ext cx="12191999" cy="1029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7126EA-8350-56CF-B1C4-B9E767840EA3}"/>
              </a:ext>
            </a:extLst>
          </p:cNvPr>
          <p:cNvSpPr/>
          <p:nvPr/>
        </p:nvSpPr>
        <p:spPr>
          <a:xfrm>
            <a:off x="6553200" y="2070990"/>
            <a:ext cx="5562600" cy="20163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DC58AF0-500D-B71E-A5CE-97EFD29D48F0}"/>
              </a:ext>
            </a:extLst>
          </p:cNvPr>
          <p:cNvSpPr/>
          <p:nvPr/>
        </p:nvSpPr>
        <p:spPr>
          <a:xfrm>
            <a:off x="6553200" y="5508743"/>
            <a:ext cx="5562600" cy="20163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8A129EA-9E64-D6DA-70DF-3828F510E1D3}"/>
              </a:ext>
            </a:extLst>
          </p:cNvPr>
          <p:cNvSpPr/>
          <p:nvPr/>
        </p:nvSpPr>
        <p:spPr>
          <a:xfrm>
            <a:off x="451425" y="5508743"/>
            <a:ext cx="5562600" cy="201630"/>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643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7F763-7291-FCE9-02DD-8EA91A0CD29B}"/>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62ABB6A4-4B75-9D22-407F-02337F301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
            <a:ext cx="6096000" cy="3418703"/>
          </a:xfrm>
          <a:prstGeom prst="rect">
            <a:avLst/>
          </a:prstGeom>
        </p:spPr>
      </p:pic>
      <p:pic>
        <p:nvPicPr>
          <p:cNvPr id="2" name="Image 1">
            <a:extLst>
              <a:ext uri="{FF2B5EF4-FFF2-40B4-BE49-F238E27FC236}">
                <a16:creationId xmlns:a16="http://schemas.microsoft.com/office/drawing/2014/main" id="{79BE5B90-AF18-477B-F28B-C5C73B474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418703"/>
          </a:xfrm>
          <a:prstGeom prst="rect">
            <a:avLst/>
          </a:prstGeom>
        </p:spPr>
      </p:pic>
      <p:pic>
        <p:nvPicPr>
          <p:cNvPr id="4" name="Image 3">
            <a:extLst>
              <a:ext uri="{FF2B5EF4-FFF2-40B4-BE49-F238E27FC236}">
                <a16:creationId xmlns:a16="http://schemas.microsoft.com/office/drawing/2014/main" id="{7CAFC892-DE56-A09B-6D6F-904D14EDE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39296"/>
            <a:ext cx="6096000" cy="3418703"/>
          </a:xfrm>
          <a:prstGeom prst="rect">
            <a:avLst/>
          </a:prstGeom>
        </p:spPr>
      </p:pic>
      <p:pic>
        <p:nvPicPr>
          <p:cNvPr id="5" name="Image 4">
            <a:extLst>
              <a:ext uri="{FF2B5EF4-FFF2-40B4-BE49-F238E27FC236}">
                <a16:creationId xmlns:a16="http://schemas.microsoft.com/office/drawing/2014/main" id="{A7375C41-A8CE-2FF1-1EDC-CB1B255CA6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38525"/>
            <a:ext cx="6096000" cy="3418703"/>
          </a:xfrm>
          <a:prstGeom prst="rect">
            <a:avLst/>
          </a:prstGeom>
        </p:spPr>
      </p:pic>
      <p:cxnSp>
        <p:nvCxnSpPr>
          <p:cNvPr id="6" name="Connecteur droit 5">
            <a:extLst>
              <a:ext uri="{FF2B5EF4-FFF2-40B4-BE49-F238E27FC236}">
                <a16:creationId xmlns:a16="http://schemas.microsoft.com/office/drawing/2014/main" id="{25F92653-BC16-145D-49BA-848F9F27758A}"/>
              </a:ext>
            </a:extLst>
          </p:cNvPr>
          <p:cNvCxnSpPr/>
          <p:nvPr/>
        </p:nvCxnSpPr>
        <p:spPr>
          <a:xfrm>
            <a:off x="6077525"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7DCCD473-6A4F-1F9C-7D80-328B6A32AA64}"/>
              </a:ext>
            </a:extLst>
          </p:cNvPr>
          <p:cNvCxnSpPr>
            <a:cxnSpLocks/>
          </p:cNvCxnSpPr>
          <p:nvPr/>
        </p:nvCxnSpPr>
        <p:spPr>
          <a:xfrm flipV="1">
            <a:off x="0" y="3418703"/>
            <a:ext cx="12191999" cy="1029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6681BDF-F572-89B2-5BD3-86D2FE79BBE1}"/>
              </a:ext>
            </a:extLst>
          </p:cNvPr>
          <p:cNvSpPr/>
          <p:nvPr/>
        </p:nvSpPr>
        <p:spPr>
          <a:xfrm>
            <a:off x="5438773" y="4136675"/>
            <a:ext cx="226213"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99AEC02-76BA-561F-9E24-B1F4FE7CC365}"/>
              </a:ext>
            </a:extLst>
          </p:cNvPr>
          <p:cNvSpPr/>
          <p:nvPr/>
        </p:nvSpPr>
        <p:spPr>
          <a:xfrm>
            <a:off x="5438773" y="4043479"/>
            <a:ext cx="142878"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85A9FC9-8E7B-4F04-B859-A9ADA21B93F6}"/>
              </a:ext>
            </a:extLst>
          </p:cNvPr>
          <p:cNvSpPr/>
          <p:nvPr/>
        </p:nvSpPr>
        <p:spPr>
          <a:xfrm>
            <a:off x="5438772" y="4229871"/>
            <a:ext cx="185741"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CA2ED00-05F5-884A-A7F8-A4BBBBCB0497}"/>
              </a:ext>
            </a:extLst>
          </p:cNvPr>
          <p:cNvSpPr/>
          <p:nvPr/>
        </p:nvSpPr>
        <p:spPr>
          <a:xfrm>
            <a:off x="5438773" y="4328602"/>
            <a:ext cx="142878"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ACFCEE2-D91A-171E-7AC1-C2A37692C77A}"/>
              </a:ext>
            </a:extLst>
          </p:cNvPr>
          <p:cNvSpPr/>
          <p:nvPr/>
        </p:nvSpPr>
        <p:spPr>
          <a:xfrm>
            <a:off x="11539726" y="706808"/>
            <a:ext cx="142878"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623E0DE6-AAF4-C558-50B2-9D102951C71F}"/>
              </a:ext>
            </a:extLst>
          </p:cNvPr>
          <p:cNvSpPr/>
          <p:nvPr/>
        </p:nvSpPr>
        <p:spPr>
          <a:xfrm>
            <a:off x="11539726" y="989383"/>
            <a:ext cx="220474"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29D97AD6-1554-F3A9-1C34-9EBBC82EF398}"/>
              </a:ext>
            </a:extLst>
          </p:cNvPr>
          <p:cNvSpPr/>
          <p:nvPr/>
        </p:nvSpPr>
        <p:spPr>
          <a:xfrm>
            <a:off x="11542081" y="1092104"/>
            <a:ext cx="134173"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CA548D9-28EE-C723-E146-55F7E3908648}"/>
              </a:ext>
            </a:extLst>
          </p:cNvPr>
          <p:cNvSpPr/>
          <p:nvPr/>
        </p:nvSpPr>
        <p:spPr>
          <a:xfrm>
            <a:off x="11541505" y="1189059"/>
            <a:ext cx="174245"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2BB38761-E4BA-78DA-9E70-2E86BB3CA078}"/>
              </a:ext>
            </a:extLst>
          </p:cNvPr>
          <p:cNvSpPr/>
          <p:nvPr/>
        </p:nvSpPr>
        <p:spPr>
          <a:xfrm>
            <a:off x="11539726" y="4042612"/>
            <a:ext cx="220474"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672C3FD3-7FBB-C111-27E9-F49D27B33380}"/>
              </a:ext>
            </a:extLst>
          </p:cNvPr>
          <p:cNvSpPr/>
          <p:nvPr/>
        </p:nvSpPr>
        <p:spPr>
          <a:xfrm>
            <a:off x="11539726" y="4227633"/>
            <a:ext cx="136528"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B615210-0D78-F1D7-2D65-68734C53DB58}"/>
              </a:ext>
            </a:extLst>
          </p:cNvPr>
          <p:cNvSpPr/>
          <p:nvPr/>
        </p:nvSpPr>
        <p:spPr>
          <a:xfrm>
            <a:off x="11539726" y="4331776"/>
            <a:ext cx="136528"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6ED99B3F-AB42-58C9-6F00-D673BEE027F4}"/>
              </a:ext>
            </a:extLst>
          </p:cNvPr>
          <p:cNvSpPr/>
          <p:nvPr/>
        </p:nvSpPr>
        <p:spPr>
          <a:xfrm>
            <a:off x="11539726" y="4431322"/>
            <a:ext cx="176024" cy="82899"/>
          </a:xfrm>
          <a:prstGeom prst="rect">
            <a:avLst/>
          </a:prstGeom>
          <a:solidFill>
            <a:srgbClr val="00B05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471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7F00-8EE5-9A1B-8236-3E254B93F7DD}"/>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F5360B4F-0BEB-AB18-F2B7-5C076195B62E}"/>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pic>
        <p:nvPicPr>
          <p:cNvPr id="2" name="Image 1">
            <a:extLst>
              <a:ext uri="{FF2B5EF4-FFF2-40B4-BE49-F238E27FC236}">
                <a16:creationId xmlns:a16="http://schemas.microsoft.com/office/drawing/2014/main" id="{4431E60D-3FB5-2C5D-D59D-D2FDC2161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98446"/>
            <a:ext cx="11332464" cy="5636060"/>
          </a:xfrm>
          <a:prstGeom prst="rect">
            <a:avLst/>
          </a:prstGeom>
          <a:ln>
            <a:solidFill>
              <a:schemeClr val="tx1"/>
            </a:solidFill>
          </a:ln>
        </p:spPr>
      </p:pic>
      <p:pic>
        <p:nvPicPr>
          <p:cNvPr id="5" name="Image 4">
            <a:extLst>
              <a:ext uri="{FF2B5EF4-FFF2-40B4-BE49-F238E27FC236}">
                <a16:creationId xmlns:a16="http://schemas.microsoft.com/office/drawing/2014/main" id="{647A5B52-C223-6097-DE9B-40455C8EE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998446"/>
            <a:ext cx="11332463" cy="5636060"/>
          </a:xfrm>
          <a:prstGeom prst="rect">
            <a:avLst/>
          </a:prstGeom>
          <a:ln>
            <a:solidFill>
              <a:schemeClr val="tx1"/>
            </a:solidFill>
          </a:ln>
        </p:spPr>
      </p:pic>
    </p:spTree>
    <p:extLst>
      <p:ext uri="{BB962C8B-B14F-4D97-AF65-F5344CB8AC3E}">
        <p14:creationId xmlns:p14="http://schemas.microsoft.com/office/powerpoint/2010/main" val="28974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12B61-0137-3580-827A-64721384E1B6}"/>
            </a:ext>
          </a:extLst>
        </p:cNvPr>
        <p:cNvGrpSpPr/>
        <p:nvPr/>
      </p:nvGrpSpPr>
      <p:grpSpPr>
        <a:xfrm>
          <a:off x="0" y="0"/>
          <a:ext cx="0" cy="0"/>
          <a:chOff x="0" y="0"/>
          <a:chExt cx="0" cy="0"/>
        </a:xfrm>
      </p:grpSpPr>
      <p:sp>
        <p:nvSpPr>
          <p:cNvPr id="5" name="Sous-titre 4">
            <a:extLst>
              <a:ext uri="{FF2B5EF4-FFF2-40B4-BE49-F238E27FC236}">
                <a16:creationId xmlns:a16="http://schemas.microsoft.com/office/drawing/2014/main" id="{663A2060-8BCC-0381-2262-BC0A71847CD0}"/>
              </a:ext>
            </a:extLst>
          </p:cNvPr>
          <p:cNvSpPr>
            <a:spLocks noGrp="1"/>
          </p:cNvSpPr>
          <p:nvPr>
            <p:ph type="subTitle" idx="1"/>
          </p:nvPr>
        </p:nvSpPr>
        <p:spPr>
          <a:xfrm>
            <a:off x="468482" y="1089560"/>
            <a:ext cx="9993402" cy="5372200"/>
          </a:xfrm>
        </p:spPr>
        <p:txBody>
          <a:bodyPr>
            <a:normAutofit/>
          </a:bodyPr>
          <a:lstStyle/>
          <a:p>
            <a:pPr marL="342900" indent="-342900" algn="l">
              <a:buFontTx/>
              <a:buChar char="-"/>
            </a:pPr>
            <a:r>
              <a:rPr lang="fr-FR" dirty="0"/>
              <a:t>Objectif : </a:t>
            </a:r>
            <a:r>
              <a:rPr lang="fr-FR"/>
              <a:t>étude des offres d’emploi </a:t>
            </a:r>
            <a:r>
              <a:rPr lang="fr-FR" dirty="0"/>
              <a:t>en France </a:t>
            </a:r>
            <a:r>
              <a:rPr lang="fr-FR"/>
              <a:t>Métropolitaine </a:t>
            </a:r>
            <a:r>
              <a:rPr lang="fr-FR" i="1"/>
              <a:t>(axée sur les offres de la tech, notamment </a:t>
            </a:r>
            <a:r>
              <a:rPr lang="fr-FR" i="1" dirty="0"/>
              <a:t>pour les </a:t>
            </a:r>
            <a:r>
              <a:rPr lang="fr-FR" i="1"/>
              <a:t>métiers DA-DE-DS</a:t>
            </a:r>
            <a:r>
              <a:rPr lang="fr-FR" i="1" dirty="0"/>
              <a:t>)</a:t>
            </a:r>
          </a:p>
          <a:p>
            <a:pPr marL="342900" indent="-342900" algn="l">
              <a:buFontTx/>
              <a:buChar char="-"/>
            </a:pPr>
            <a:endParaRPr lang="fr-FR" dirty="0"/>
          </a:p>
          <a:p>
            <a:pPr marL="342900" indent="-342900" algn="l">
              <a:buFontTx/>
              <a:buChar char="-"/>
            </a:pPr>
            <a:r>
              <a:rPr lang="fr-FR" dirty="0"/>
              <a:t>Source (unique) : API France Travail </a:t>
            </a:r>
            <a:r>
              <a:rPr lang="fr-FR" sz="1800" dirty="0"/>
              <a:t>(+ data </a:t>
            </a:r>
            <a:r>
              <a:rPr lang="fr-FR" sz="1800" dirty="0" err="1"/>
              <a:t>gouv</a:t>
            </a:r>
            <a:r>
              <a:rPr lang="fr-FR" sz="1800" dirty="0"/>
              <a:t> &amp; </a:t>
            </a:r>
            <a:r>
              <a:rPr lang="fr-FR" sz="1800" dirty="0" err="1"/>
              <a:t>insee</a:t>
            </a:r>
            <a:r>
              <a:rPr lang="fr-FR" sz="1800" dirty="0"/>
              <a:t> pour les données de </a:t>
            </a:r>
            <a:r>
              <a:rPr lang="fr-FR" sz="1800"/>
              <a:t>localisation)</a:t>
            </a:r>
          </a:p>
          <a:p>
            <a:pPr marL="800100" lvl="1" indent="-342900" algn="l">
              <a:buFontTx/>
              <a:buChar char="-"/>
            </a:pPr>
            <a:r>
              <a:rPr lang="fr-FR" sz="2400"/>
              <a:t>Gratuit</a:t>
            </a:r>
          </a:p>
          <a:p>
            <a:pPr marL="800100" lvl="1" indent="-342900" algn="l">
              <a:buFontTx/>
              <a:buChar char="-"/>
            </a:pPr>
            <a:r>
              <a:rPr lang="fr-FR" sz="2400"/>
              <a:t>Enormément d’attributs pour une offre d’emploi (~50), encore plus avec transformations</a:t>
            </a:r>
          </a:p>
          <a:p>
            <a:pPr marL="800100" lvl="1" indent="-342900" algn="l">
              <a:buFontTx/>
              <a:buChar char="-"/>
            </a:pPr>
            <a:endParaRPr lang="fr-FR"/>
          </a:p>
          <a:p>
            <a:pPr marL="800100" lvl="1" indent="-342900" algn="l">
              <a:buFontTx/>
              <a:buChar char="-"/>
            </a:pPr>
            <a:endParaRPr lang="fr-FR" dirty="0"/>
          </a:p>
          <a:p>
            <a:pPr marL="800100" lvl="1" indent="-342900" algn="l">
              <a:buFontTx/>
              <a:buChar char="-"/>
            </a:pPr>
            <a:r>
              <a:rPr lang="fr-FR" sz="2400"/>
              <a:t>Note :</a:t>
            </a:r>
          </a:p>
          <a:p>
            <a:pPr marL="1257300" lvl="2" indent="-342900" algn="l">
              <a:buFontTx/>
              <a:buChar char="-"/>
            </a:pPr>
            <a:r>
              <a:rPr lang="fr-FR" sz="2200"/>
              <a:t>Si </a:t>
            </a:r>
            <a:r>
              <a:rPr lang="fr-FR" sz="2200" dirty="0"/>
              <a:t>autres sources, détection des doublons d’offres </a:t>
            </a:r>
            <a:r>
              <a:rPr lang="fr-FR" sz="2200"/>
              <a:t>d’emploi impossible</a:t>
            </a:r>
          </a:p>
          <a:p>
            <a:pPr marL="1714500" lvl="3" indent="-342900" algn="l">
              <a:buFontTx/>
              <a:buChar char="-"/>
            </a:pPr>
            <a:r>
              <a:rPr lang="fr-FR" sz="2000"/>
              <a:t>identifiants des offres différents</a:t>
            </a:r>
          </a:p>
          <a:p>
            <a:pPr marL="1714500" lvl="3" indent="-342900" algn="l">
              <a:buFontTx/>
              <a:buChar char="-"/>
            </a:pPr>
            <a:r>
              <a:rPr lang="fr-FR" sz="2000"/>
              <a:t>urls différents</a:t>
            </a:r>
          </a:p>
          <a:p>
            <a:pPr lvl="3" algn="l"/>
            <a:r>
              <a:rPr lang="fr-FR" sz="2000"/>
              <a:t>        </a:t>
            </a:r>
            <a:r>
              <a:rPr lang="fr-FR" sz="2000">
                <a:sym typeface="Wingdings" panose="05000000000000000000" pitchFamily="2" charset="2"/>
              </a:rPr>
              <a:t></a:t>
            </a:r>
            <a:r>
              <a:rPr lang="fr-FR" sz="2000"/>
              <a:t> donc merge « propre » des offres impossible</a:t>
            </a:r>
            <a:endParaRPr lang="fr-FR" sz="2000" dirty="0"/>
          </a:p>
        </p:txBody>
      </p:sp>
      <p:sp>
        <p:nvSpPr>
          <p:cNvPr id="6" name="Titre 1">
            <a:extLst>
              <a:ext uri="{FF2B5EF4-FFF2-40B4-BE49-F238E27FC236}">
                <a16:creationId xmlns:a16="http://schemas.microsoft.com/office/drawing/2014/main" id="{6E5ABEB3-1D2E-21D3-462F-81A4DFAFA998}"/>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dirty="0"/>
              <a:t>1. Introduction</a:t>
            </a:r>
          </a:p>
        </p:txBody>
      </p:sp>
      <p:pic>
        <p:nvPicPr>
          <p:cNvPr id="1028" name="Picture 4" descr="data.gouv.fr : plus de 600 000 ...">
            <a:extLst>
              <a:ext uri="{FF2B5EF4-FFF2-40B4-BE49-F238E27FC236}">
                <a16:creationId xmlns:a16="http://schemas.microsoft.com/office/drawing/2014/main" id="{8C196E8A-468D-D436-E4C6-81F4C419F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176" y="3127729"/>
            <a:ext cx="416724" cy="21911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que 10">
            <a:extLst>
              <a:ext uri="{FF2B5EF4-FFF2-40B4-BE49-F238E27FC236}">
                <a16:creationId xmlns:a16="http://schemas.microsoft.com/office/drawing/2014/main" id="{CD903791-CA75-5035-A2CE-881611CF4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1883" y="2259131"/>
            <a:ext cx="1542457" cy="572082"/>
          </a:xfrm>
          <a:prstGeom prst="rect">
            <a:avLst/>
          </a:prstGeom>
        </p:spPr>
      </p:pic>
      <p:pic>
        <p:nvPicPr>
          <p:cNvPr id="1034" name="Picture 10" descr="Institut national de la statistique et des études économiques ...">
            <a:extLst>
              <a:ext uri="{FF2B5EF4-FFF2-40B4-BE49-F238E27FC236}">
                <a16:creationId xmlns:a16="http://schemas.microsoft.com/office/drawing/2014/main" id="{27F7CD33-564F-B598-493E-3B8ADBC7A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820" y="3140429"/>
            <a:ext cx="249093" cy="28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74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24F00-652C-0492-35E6-D6FB363FF53F}"/>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D83C8B1E-2D72-CCD6-4936-82849930C117}"/>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F1EA5060-C7F7-E7D9-1142-61D43116BC25}"/>
              </a:ext>
            </a:extLst>
          </p:cNvPr>
          <p:cNvSpPr>
            <a:spLocks noGrp="1"/>
          </p:cNvSpPr>
          <p:nvPr>
            <p:ph type="subTitle" idx="1"/>
          </p:nvPr>
        </p:nvSpPr>
        <p:spPr>
          <a:xfrm>
            <a:off x="599110" y="1113311"/>
            <a:ext cx="9906000" cy="5360060"/>
          </a:xfrm>
        </p:spPr>
        <p:txBody>
          <a:bodyPr>
            <a:normAutofit lnSpcReduction="10000"/>
          </a:bodyPr>
          <a:lstStyle/>
          <a:p>
            <a:pPr marL="342900" indent="-342900" algn="l">
              <a:buFontTx/>
              <a:buChar char="-"/>
            </a:pPr>
            <a:r>
              <a:rPr lang="fr-FR"/>
              <a:t>Dashboards téléchargés sur </a:t>
            </a:r>
            <a:r>
              <a:rPr lang="fr-FR">
                <a:hlinkClick r:id="rId3"/>
              </a:rPr>
              <a:t>https://grafana.com/grafana/dashboards/</a:t>
            </a: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endParaRPr lang="fr-FR"/>
          </a:p>
          <a:p>
            <a:pPr marL="342900" indent="-342900" algn="l">
              <a:buFontTx/>
              <a:buChar char="-"/>
            </a:pPr>
            <a:r>
              <a:rPr lang="fr-FR"/>
              <a:t>Création d’un dashboard avec des visuels de « cAdvisor » / « postgres-exporter » / « statsd-exporter » / « node-exporter » :</a:t>
            </a:r>
          </a:p>
          <a:p>
            <a:pPr marL="342900" indent="-342900" algn="l">
              <a:buFontTx/>
              <a:buChar char="-"/>
            </a:pPr>
            <a:endParaRPr lang="fr-FR"/>
          </a:p>
        </p:txBody>
      </p:sp>
      <p:pic>
        <p:nvPicPr>
          <p:cNvPr id="7" name="Image 6">
            <a:extLst>
              <a:ext uri="{FF2B5EF4-FFF2-40B4-BE49-F238E27FC236}">
                <a16:creationId xmlns:a16="http://schemas.microsoft.com/office/drawing/2014/main" id="{8F273136-86F6-DFE8-9C32-EA73D58B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 y="2069998"/>
            <a:ext cx="5926833" cy="3066989"/>
          </a:xfrm>
          <a:prstGeom prst="rect">
            <a:avLst/>
          </a:prstGeom>
        </p:spPr>
      </p:pic>
      <p:pic>
        <p:nvPicPr>
          <p:cNvPr id="9" name="Image 8">
            <a:extLst>
              <a:ext uri="{FF2B5EF4-FFF2-40B4-BE49-F238E27FC236}">
                <a16:creationId xmlns:a16="http://schemas.microsoft.com/office/drawing/2014/main" id="{761FAE09-96C9-98A1-804C-89AA4CB810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625" y="2069998"/>
            <a:ext cx="5926833" cy="3051439"/>
          </a:xfrm>
          <a:prstGeom prst="rect">
            <a:avLst/>
          </a:prstGeom>
        </p:spPr>
      </p:pic>
      <p:sp>
        <p:nvSpPr>
          <p:cNvPr id="10" name="Sous-titre 4">
            <a:extLst>
              <a:ext uri="{FF2B5EF4-FFF2-40B4-BE49-F238E27FC236}">
                <a16:creationId xmlns:a16="http://schemas.microsoft.com/office/drawing/2014/main" id="{6CC9174B-EEA7-A8C9-9751-830DECEBF384}"/>
              </a:ext>
            </a:extLst>
          </p:cNvPr>
          <p:cNvSpPr txBox="1">
            <a:spLocks/>
          </p:cNvSpPr>
          <p:nvPr/>
        </p:nvSpPr>
        <p:spPr>
          <a:xfrm>
            <a:off x="717891" y="1651168"/>
            <a:ext cx="4715840" cy="6334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i="1"/>
              <a:t>Node-exporter :</a:t>
            </a:r>
          </a:p>
        </p:txBody>
      </p:sp>
      <p:sp>
        <p:nvSpPr>
          <p:cNvPr id="11" name="Sous-titre 4">
            <a:extLst>
              <a:ext uri="{FF2B5EF4-FFF2-40B4-BE49-F238E27FC236}">
                <a16:creationId xmlns:a16="http://schemas.microsoft.com/office/drawing/2014/main" id="{534D0ABE-A4FA-86F4-D7DE-574EDEF61AE3}"/>
              </a:ext>
            </a:extLst>
          </p:cNvPr>
          <p:cNvSpPr txBox="1">
            <a:spLocks/>
          </p:cNvSpPr>
          <p:nvPr/>
        </p:nvSpPr>
        <p:spPr>
          <a:xfrm>
            <a:off x="6749121" y="1651168"/>
            <a:ext cx="4715840" cy="6334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i="1"/>
              <a:t>Postgres-exporter :</a:t>
            </a:r>
          </a:p>
        </p:txBody>
      </p:sp>
    </p:spTree>
    <p:extLst>
      <p:ext uri="{BB962C8B-B14F-4D97-AF65-F5344CB8AC3E}">
        <p14:creationId xmlns:p14="http://schemas.microsoft.com/office/powerpoint/2010/main" val="12899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2818-5433-98D8-8A60-9E6770CEAFAC}"/>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ADF7F18C-0DE1-DA61-6A96-80A3E7C05140}"/>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F36EDC2C-08BD-A2B4-9B4C-7A2F6942F902}"/>
              </a:ext>
            </a:extLst>
          </p:cNvPr>
          <p:cNvSpPr>
            <a:spLocks noGrp="1"/>
          </p:cNvSpPr>
          <p:nvPr>
            <p:ph type="subTitle" idx="1"/>
          </p:nvPr>
        </p:nvSpPr>
        <p:spPr>
          <a:xfrm>
            <a:off x="599110" y="908033"/>
            <a:ext cx="9906000" cy="5360060"/>
          </a:xfrm>
        </p:spPr>
        <p:txBody>
          <a:bodyPr>
            <a:normAutofit/>
          </a:bodyPr>
          <a:lstStyle/>
          <a:p>
            <a:pPr marL="342900" indent="-342900" algn="l">
              <a:buFontTx/>
              <a:buChar char="-"/>
            </a:pPr>
            <a:r>
              <a:rPr lang="fr-FR"/>
              <a:t>Quand les DAGs tournent :</a:t>
            </a:r>
          </a:p>
        </p:txBody>
      </p:sp>
      <p:pic>
        <p:nvPicPr>
          <p:cNvPr id="5" name="Image 4">
            <a:extLst>
              <a:ext uri="{FF2B5EF4-FFF2-40B4-BE49-F238E27FC236}">
                <a16:creationId xmlns:a16="http://schemas.microsoft.com/office/drawing/2014/main" id="{E119B49D-10C7-793D-3917-6DCA10F5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6" y="1617726"/>
            <a:ext cx="10911754" cy="3936233"/>
          </a:xfrm>
          <a:prstGeom prst="rect">
            <a:avLst/>
          </a:prstGeom>
        </p:spPr>
      </p:pic>
    </p:spTree>
    <p:extLst>
      <p:ext uri="{BB962C8B-B14F-4D97-AF65-F5344CB8AC3E}">
        <p14:creationId xmlns:p14="http://schemas.microsoft.com/office/powerpoint/2010/main" val="332194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C897-AC19-069C-6413-548C07C36EB9}"/>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947BF07B-A4EA-CD16-6E72-6B2D3D75A000}"/>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9ADD7B04-8280-3FB1-2BFC-54F585ADDC3F}"/>
              </a:ext>
            </a:extLst>
          </p:cNvPr>
          <p:cNvSpPr>
            <a:spLocks noGrp="1"/>
          </p:cNvSpPr>
          <p:nvPr>
            <p:ph type="subTitle" idx="1"/>
          </p:nvPr>
        </p:nvSpPr>
        <p:spPr>
          <a:xfrm>
            <a:off x="599110" y="908033"/>
            <a:ext cx="9906000" cy="5360060"/>
          </a:xfrm>
        </p:spPr>
        <p:txBody>
          <a:bodyPr>
            <a:normAutofit/>
          </a:bodyPr>
          <a:lstStyle/>
          <a:p>
            <a:pPr marL="342900" indent="-342900" algn="l">
              <a:buFontTx/>
              <a:buChar char="-"/>
            </a:pPr>
            <a:r>
              <a:rPr lang="fr-FR"/>
              <a:t>Quand les DAGs tournent :</a:t>
            </a:r>
          </a:p>
        </p:txBody>
      </p:sp>
      <p:pic>
        <p:nvPicPr>
          <p:cNvPr id="6" name="Image 5">
            <a:extLst>
              <a:ext uri="{FF2B5EF4-FFF2-40B4-BE49-F238E27FC236}">
                <a16:creationId xmlns:a16="http://schemas.microsoft.com/office/drawing/2014/main" id="{5987D0FB-8F79-47D2-9AC4-ABDBC0118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6" y="1617726"/>
            <a:ext cx="10911754" cy="4885945"/>
          </a:xfrm>
          <a:prstGeom prst="rect">
            <a:avLst/>
          </a:prstGeom>
        </p:spPr>
      </p:pic>
    </p:spTree>
    <p:extLst>
      <p:ext uri="{BB962C8B-B14F-4D97-AF65-F5344CB8AC3E}">
        <p14:creationId xmlns:p14="http://schemas.microsoft.com/office/powerpoint/2010/main" val="18163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E97E-6C75-2D7C-0ECE-25862975019F}"/>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1215C574-4573-4684-BFEE-B451E5D8611C}"/>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D6527124-AF37-5806-48D7-1F8345B783BA}"/>
              </a:ext>
            </a:extLst>
          </p:cNvPr>
          <p:cNvSpPr>
            <a:spLocks noGrp="1"/>
          </p:cNvSpPr>
          <p:nvPr>
            <p:ph type="subTitle" idx="1"/>
          </p:nvPr>
        </p:nvSpPr>
        <p:spPr>
          <a:xfrm>
            <a:off x="599110" y="908033"/>
            <a:ext cx="9906000" cy="5360060"/>
          </a:xfrm>
        </p:spPr>
        <p:txBody>
          <a:bodyPr>
            <a:normAutofit/>
          </a:bodyPr>
          <a:lstStyle/>
          <a:p>
            <a:pPr marL="342900" indent="-342900" algn="l">
              <a:buFontTx/>
              <a:buChar char="-"/>
            </a:pPr>
            <a:r>
              <a:rPr lang="fr-FR"/>
              <a:t>Quand les DAGs tournent :</a:t>
            </a:r>
          </a:p>
        </p:txBody>
      </p:sp>
      <p:pic>
        <p:nvPicPr>
          <p:cNvPr id="5" name="Image 4">
            <a:extLst>
              <a:ext uri="{FF2B5EF4-FFF2-40B4-BE49-F238E27FC236}">
                <a16:creationId xmlns:a16="http://schemas.microsoft.com/office/drawing/2014/main" id="{86711B3D-8189-1F00-4FF3-86B2A484A515}"/>
              </a:ext>
            </a:extLst>
          </p:cNvPr>
          <p:cNvPicPr>
            <a:picLocks noChangeAspect="1"/>
          </p:cNvPicPr>
          <p:nvPr/>
        </p:nvPicPr>
        <p:blipFill>
          <a:blip r:embed="rId3"/>
          <a:stretch>
            <a:fillRect/>
          </a:stretch>
        </p:blipFill>
        <p:spPr>
          <a:xfrm>
            <a:off x="681136" y="1617726"/>
            <a:ext cx="10911754" cy="3855221"/>
          </a:xfrm>
          <a:prstGeom prst="rect">
            <a:avLst/>
          </a:prstGeom>
        </p:spPr>
      </p:pic>
    </p:spTree>
    <p:extLst>
      <p:ext uri="{BB962C8B-B14F-4D97-AF65-F5344CB8AC3E}">
        <p14:creationId xmlns:p14="http://schemas.microsoft.com/office/powerpoint/2010/main" val="101795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03F57-937D-504F-89F9-38D051A26BE6}"/>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AAAB91A4-3019-9DB5-72B9-78AB7C114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6" y="950976"/>
            <a:ext cx="10911754" cy="2410935"/>
          </a:xfrm>
          <a:prstGeom prst="rect">
            <a:avLst/>
          </a:prstGeom>
        </p:spPr>
      </p:pic>
      <p:sp>
        <p:nvSpPr>
          <p:cNvPr id="7" name="Sous-titre 4">
            <a:extLst>
              <a:ext uri="{FF2B5EF4-FFF2-40B4-BE49-F238E27FC236}">
                <a16:creationId xmlns:a16="http://schemas.microsoft.com/office/drawing/2014/main" id="{516C9194-3E5B-64E2-F401-9C93C1970D9E}"/>
              </a:ext>
            </a:extLst>
          </p:cNvPr>
          <p:cNvSpPr txBox="1">
            <a:spLocks/>
          </p:cNvSpPr>
          <p:nvPr/>
        </p:nvSpPr>
        <p:spPr>
          <a:xfrm>
            <a:off x="599110" y="298433"/>
            <a:ext cx="9906000" cy="534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fr-FR"/>
              <a:t>Quand les DAGs tournent :</a:t>
            </a:r>
          </a:p>
        </p:txBody>
      </p:sp>
      <p:pic>
        <p:nvPicPr>
          <p:cNvPr id="10" name="Image 9">
            <a:extLst>
              <a:ext uri="{FF2B5EF4-FFF2-40B4-BE49-F238E27FC236}">
                <a16:creationId xmlns:a16="http://schemas.microsoft.com/office/drawing/2014/main" id="{DC9B65D5-4AB3-9149-4528-E071686FF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36" y="3456052"/>
            <a:ext cx="10911754" cy="3218370"/>
          </a:xfrm>
          <a:prstGeom prst="rect">
            <a:avLst/>
          </a:prstGeom>
        </p:spPr>
      </p:pic>
      <p:pic>
        <p:nvPicPr>
          <p:cNvPr id="2" name="Image 1">
            <a:extLst>
              <a:ext uri="{FF2B5EF4-FFF2-40B4-BE49-F238E27FC236}">
                <a16:creationId xmlns:a16="http://schemas.microsoft.com/office/drawing/2014/main" id="{0C1B94FF-6CD7-126B-02A6-1839A3F0CAC7}"/>
              </a:ext>
            </a:extLst>
          </p:cNvPr>
          <p:cNvPicPr>
            <a:picLocks noChangeAspect="1"/>
          </p:cNvPicPr>
          <p:nvPr/>
        </p:nvPicPr>
        <p:blipFill>
          <a:blip r:embed="rId5">
            <a:extLst>
              <a:ext uri="{28A0092B-C50C-407E-A947-70E740481C1C}">
                <a14:useLocalDpi xmlns:a14="http://schemas.microsoft.com/office/drawing/2010/main" val="0"/>
              </a:ext>
            </a:extLst>
          </a:blip>
          <a:srcRect l="24674" t="4068" r="54902" b="25323"/>
          <a:stretch>
            <a:fillRect/>
          </a:stretch>
        </p:blipFill>
        <p:spPr>
          <a:xfrm>
            <a:off x="4013647" y="774241"/>
            <a:ext cx="3017718" cy="1687569"/>
          </a:xfrm>
          <a:prstGeom prst="rect">
            <a:avLst/>
          </a:prstGeom>
        </p:spPr>
      </p:pic>
      <p:sp>
        <p:nvSpPr>
          <p:cNvPr id="3" name="Ellipse 2">
            <a:extLst>
              <a:ext uri="{FF2B5EF4-FFF2-40B4-BE49-F238E27FC236}">
                <a16:creationId xmlns:a16="http://schemas.microsoft.com/office/drawing/2014/main" id="{E6980DAA-43C3-D9D6-95E7-6CFA46CD27B6}"/>
              </a:ext>
            </a:extLst>
          </p:cNvPr>
          <p:cNvSpPr/>
          <p:nvPr/>
        </p:nvSpPr>
        <p:spPr>
          <a:xfrm>
            <a:off x="5000503" y="1551567"/>
            <a:ext cx="1240971" cy="79310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20A74928-211A-A4F0-6D7A-F1D03E10EC92}"/>
              </a:ext>
            </a:extLst>
          </p:cNvPr>
          <p:cNvCxnSpPr>
            <a:cxnSpLocks/>
            <a:stCxn id="3" idx="3"/>
          </p:cNvCxnSpPr>
          <p:nvPr/>
        </p:nvCxnSpPr>
        <p:spPr>
          <a:xfrm flipH="1">
            <a:off x="2119745" y="2228522"/>
            <a:ext cx="3062494" cy="269676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E41483D4-769D-3BFB-31D7-137A698ECFEE}"/>
              </a:ext>
            </a:extLst>
          </p:cNvPr>
          <p:cNvCxnSpPr>
            <a:cxnSpLocks/>
            <a:stCxn id="3" idx="5"/>
          </p:cNvCxnSpPr>
          <p:nvPr/>
        </p:nvCxnSpPr>
        <p:spPr>
          <a:xfrm>
            <a:off x="6059738" y="2228522"/>
            <a:ext cx="2865529" cy="269676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3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3A4E9-03CE-B2E4-7130-9EA190CE7FFF}"/>
            </a:ext>
          </a:extLst>
        </p:cNvPr>
        <p:cNvGrpSpPr/>
        <p:nvPr/>
      </p:nvGrpSpPr>
      <p:grpSpPr>
        <a:xfrm>
          <a:off x="0" y="0"/>
          <a:ext cx="0" cy="0"/>
          <a:chOff x="0" y="0"/>
          <a:chExt cx="0" cy="0"/>
        </a:xfrm>
      </p:grpSpPr>
      <p:sp>
        <p:nvSpPr>
          <p:cNvPr id="5" name="Sous-titre 4">
            <a:extLst>
              <a:ext uri="{FF2B5EF4-FFF2-40B4-BE49-F238E27FC236}">
                <a16:creationId xmlns:a16="http://schemas.microsoft.com/office/drawing/2014/main" id="{5AC0D2BF-5710-B76B-5380-28AC67ED4D10}"/>
              </a:ext>
            </a:extLst>
          </p:cNvPr>
          <p:cNvSpPr>
            <a:spLocks noGrp="1"/>
          </p:cNvSpPr>
          <p:nvPr>
            <p:ph type="subTitle" idx="1"/>
          </p:nvPr>
        </p:nvSpPr>
        <p:spPr>
          <a:xfrm>
            <a:off x="599110" y="1113311"/>
            <a:ext cx="9906000" cy="5047344"/>
          </a:xfrm>
        </p:spPr>
        <p:txBody>
          <a:bodyPr>
            <a:normAutofit/>
          </a:bodyPr>
          <a:lstStyle/>
          <a:p>
            <a:pPr marL="342900" indent="-342900" algn="l">
              <a:buFontTx/>
              <a:buChar char="-"/>
            </a:pPr>
            <a:r>
              <a:rPr lang="en-US" err="1"/>
              <a:t>Projet</a:t>
            </a:r>
            <a:r>
              <a:rPr lang="en-US"/>
              <a:t> très intéressant</a:t>
            </a:r>
            <a:endParaRPr lang="en-US" dirty="0"/>
          </a:p>
          <a:p>
            <a:pPr marL="342900" indent="-342900" algn="l">
              <a:buFontTx/>
              <a:buChar char="-"/>
            </a:pPr>
            <a:endParaRPr lang="en-US" sz="2400" dirty="0"/>
          </a:p>
          <a:p>
            <a:pPr marL="342900" indent="-342900" algn="l">
              <a:buFontTx/>
              <a:buChar char="-"/>
            </a:pPr>
            <a:r>
              <a:rPr lang="fr-FR"/>
              <a:t>Axes d’amélioration </a:t>
            </a:r>
            <a:r>
              <a:rPr lang="fr-FR" dirty="0"/>
              <a:t>:</a:t>
            </a:r>
          </a:p>
          <a:p>
            <a:pPr marL="800100" lvl="1" indent="-342900" algn="l">
              <a:buFontTx/>
              <a:buChar char="-"/>
            </a:pPr>
            <a:r>
              <a:rPr lang="fr-FR"/>
              <a:t>Alert Manager</a:t>
            </a:r>
            <a:endParaRPr lang="fr-FR" dirty="0"/>
          </a:p>
          <a:p>
            <a:pPr marL="800100" lvl="1" indent="-342900" algn="l">
              <a:buFontTx/>
              <a:buChar char="-"/>
            </a:pPr>
            <a:r>
              <a:rPr lang="fr-FR"/>
              <a:t>CI/CD avec Github Actions / Pytest</a:t>
            </a:r>
            <a:endParaRPr lang="fr-FR" dirty="0"/>
          </a:p>
          <a:p>
            <a:pPr marL="800100" lvl="1" indent="-342900" algn="l">
              <a:buFontTx/>
              <a:buChar char="-"/>
            </a:pPr>
            <a:r>
              <a:rPr lang="fr-FR"/>
              <a:t>DBT</a:t>
            </a:r>
            <a:endParaRPr lang="fr-FR" dirty="0"/>
          </a:p>
          <a:p>
            <a:pPr marL="800100" lvl="1" indent="-342900" algn="l">
              <a:buFontTx/>
              <a:buChar char="-"/>
            </a:pPr>
            <a:endParaRPr lang="fr-FR" dirty="0"/>
          </a:p>
          <a:p>
            <a:pPr marL="342900" indent="-342900" algn="l">
              <a:buFontTx/>
              <a:buChar char="-"/>
            </a:pPr>
            <a:r>
              <a:rPr lang="fr-FR" dirty="0"/>
              <a:t>Merci à </a:t>
            </a:r>
            <a:r>
              <a:rPr lang="fr-FR" b="1"/>
              <a:t>Antoine Fradin</a:t>
            </a:r>
            <a:endParaRPr lang="fr-FR" b="1" dirty="0"/>
          </a:p>
        </p:txBody>
      </p:sp>
      <p:sp>
        <p:nvSpPr>
          <p:cNvPr id="3" name="Titre 1">
            <a:extLst>
              <a:ext uri="{FF2B5EF4-FFF2-40B4-BE49-F238E27FC236}">
                <a16:creationId xmlns:a16="http://schemas.microsoft.com/office/drawing/2014/main" id="{5E9DB751-6BA2-7A52-AB8D-F0C45B9A162A}"/>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8. </a:t>
            </a:r>
            <a:r>
              <a:rPr lang="fr-FR" sz="3600" b="1" u="sng" dirty="0"/>
              <a:t>Conclusion</a:t>
            </a:r>
          </a:p>
        </p:txBody>
      </p:sp>
    </p:spTree>
    <p:extLst>
      <p:ext uri="{BB962C8B-B14F-4D97-AF65-F5344CB8AC3E}">
        <p14:creationId xmlns:p14="http://schemas.microsoft.com/office/powerpoint/2010/main" val="194481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A565-F59F-B02E-3106-B8E1AE2AECC8}"/>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B1B23BF0-55B6-9F19-8D68-A7395446FF77}"/>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Questions</a:t>
            </a:r>
            <a:endParaRPr lang="fr-FR" sz="3600" b="1" u="sng" dirty="0"/>
          </a:p>
        </p:txBody>
      </p:sp>
      <p:sp>
        <p:nvSpPr>
          <p:cNvPr id="2" name="Sous-titre 4">
            <a:extLst>
              <a:ext uri="{FF2B5EF4-FFF2-40B4-BE49-F238E27FC236}">
                <a16:creationId xmlns:a16="http://schemas.microsoft.com/office/drawing/2014/main" id="{11184105-CD63-0D8C-E267-BD8E03428E96}"/>
              </a:ext>
            </a:extLst>
          </p:cNvPr>
          <p:cNvSpPr>
            <a:spLocks noGrp="1"/>
          </p:cNvSpPr>
          <p:nvPr>
            <p:ph type="subTitle" idx="1"/>
          </p:nvPr>
        </p:nvSpPr>
        <p:spPr>
          <a:xfrm>
            <a:off x="599110" y="1113311"/>
            <a:ext cx="9906000" cy="5047344"/>
          </a:xfrm>
        </p:spPr>
        <p:txBody>
          <a:bodyPr>
            <a:normAutofit/>
          </a:bodyPr>
          <a:lstStyle/>
          <a:p>
            <a:pPr algn="l"/>
            <a:r>
              <a:rPr lang="fr-FR"/>
              <a:t>Merci pour votre attention.</a:t>
            </a:r>
            <a:endParaRPr lang="fr-FR" b="1" dirty="0"/>
          </a:p>
        </p:txBody>
      </p:sp>
    </p:spTree>
    <p:extLst>
      <p:ext uri="{BB962C8B-B14F-4D97-AF65-F5344CB8AC3E}">
        <p14:creationId xmlns:p14="http://schemas.microsoft.com/office/powerpoint/2010/main" val="2298609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13F4-1387-E49A-FD24-BBDEE05A52EA}"/>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E82349A3-C091-1FA0-7207-EA0A7D5AB3E3}"/>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Slides bonus</a:t>
            </a:r>
            <a:endParaRPr lang="fr-FR" sz="3600" b="1" u="sng" dirty="0"/>
          </a:p>
        </p:txBody>
      </p:sp>
      <p:sp>
        <p:nvSpPr>
          <p:cNvPr id="2" name="Sous-titre 4">
            <a:extLst>
              <a:ext uri="{FF2B5EF4-FFF2-40B4-BE49-F238E27FC236}">
                <a16:creationId xmlns:a16="http://schemas.microsoft.com/office/drawing/2014/main" id="{B014EFC9-3845-7598-27E9-3B245A0A111A}"/>
              </a:ext>
            </a:extLst>
          </p:cNvPr>
          <p:cNvSpPr>
            <a:spLocks noGrp="1"/>
          </p:cNvSpPr>
          <p:nvPr>
            <p:ph type="subTitle" idx="1"/>
          </p:nvPr>
        </p:nvSpPr>
        <p:spPr>
          <a:xfrm>
            <a:off x="599110" y="1113311"/>
            <a:ext cx="9906000" cy="5047344"/>
          </a:xfrm>
        </p:spPr>
        <p:txBody>
          <a:bodyPr>
            <a:normAutofit/>
          </a:bodyPr>
          <a:lstStyle/>
          <a:p>
            <a:pPr algn="l"/>
            <a:r>
              <a:rPr lang="fr-FR"/>
              <a:t>La présentation est longue, donc les slides suivantes sont en bonus…</a:t>
            </a:r>
            <a:endParaRPr lang="fr-FR" b="1" dirty="0"/>
          </a:p>
        </p:txBody>
      </p:sp>
    </p:spTree>
    <p:extLst>
      <p:ext uri="{BB962C8B-B14F-4D97-AF65-F5344CB8AC3E}">
        <p14:creationId xmlns:p14="http://schemas.microsoft.com/office/powerpoint/2010/main" val="230947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FAA1D-481A-DCAC-E750-9DB6FA602A1C}"/>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BC4E36C3-E368-840D-C6BC-E51ACFCC0375}"/>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3189EAE7-378B-AE0E-E8E4-60358A99A105}"/>
              </a:ext>
            </a:extLst>
          </p:cNvPr>
          <p:cNvSpPr>
            <a:spLocks noGrp="1"/>
          </p:cNvSpPr>
          <p:nvPr>
            <p:ph type="subTitle" idx="1"/>
          </p:nvPr>
        </p:nvSpPr>
        <p:spPr>
          <a:xfrm>
            <a:off x="599110" y="908033"/>
            <a:ext cx="9906000" cy="5360060"/>
          </a:xfrm>
        </p:spPr>
        <p:txBody>
          <a:bodyPr>
            <a:normAutofit/>
          </a:bodyPr>
          <a:lstStyle/>
          <a:p>
            <a:pPr marL="342900" indent="-342900" algn="l">
              <a:buFontTx/>
              <a:buChar char="-"/>
            </a:pPr>
            <a:r>
              <a:rPr lang="fr-FR"/>
              <a:t>A/ Quand les DAGs ne tournent pas :</a:t>
            </a:r>
          </a:p>
        </p:txBody>
      </p:sp>
      <p:pic>
        <p:nvPicPr>
          <p:cNvPr id="5" name="Image 4">
            <a:extLst>
              <a:ext uri="{FF2B5EF4-FFF2-40B4-BE49-F238E27FC236}">
                <a16:creationId xmlns:a16="http://schemas.microsoft.com/office/drawing/2014/main" id="{64BC00B3-5319-45F7-A60B-500A70F16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6" y="1625445"/>
            <a:ext cx="10911754" cy="4818694"/>
          </a:xfrm>
          <a:prstGeom prst="rect">
            <a:avLst/>
          </a:prstGeom>
        </p:spPr>
      </p:pic>
    </p:spTree>
    <p:extLst>
      <p:ext uri="{BB962C8B-B14F-4D97-AF65-F5344CB8AC3E}">
        <p14:creationId xmlns:p14="http://schemas.microsoft.com/office/powerpoint/2010/main" val="1567593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D3F8-3D9F-C79F-61E1-8527C2209E5A}"/>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BAA3E963-13E8-AD7F-1F7C-9B493CADE60C}"/>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7. Monitoring avec Prometheus &amp; Grafana</a:t>
            </a:r>
            <a:endParaRPr lang="fr-FR" sz="3600" b="1" u="sng" dirty="0"/>
          </a:p>
        </p:txBody>
      </p:sp>
      <p:sp>
        <p:nvSpPr>
          <p:cNvPr id="4" name="Sous-titre 4">
            <a:extLst>
              <a:ext uri="{FF2B5EF4-FFF2-40B4-BE49-F238E27FC236}">
                <a16:creationId xmlns:a16="http://schemas.microsoft.com/office/drawing/2014/main" id="{D760C1A9-99A5-33E6-CAE4-3F2E32FF2E70}"/>
              </a:ext>
            </a:extLst>
          </p:cNvPr>
          <p:cNvSpPr>
            <a:spLocks noGrp="1"/>
          </p:cNvSpPr>
          <p:nvPr>
            <p:ph type="subTitle" idx="1"/>
          </p:nvPr>
        </p:nvSpPr>
        <p:spPr>
          <a:xfrm>
            <a:off x="599110" y="908033"/>
            <a:ext cx="9906000" cy="5360060"/>
          </a:xfrm>
        </p:spPr>
        <p:txBody>
          <a:bodyPr>
            <a:normAutofit/>
          </a:bodyPr>
          <a:lstStyle/>
          <a:p>
            <a:pPr marL="342900" indent="-342900" algn="l">
              <a:buFontTx/>
              <a:buChar char="-"/>
            </a:pPr>
            <a:r>
              <a:rPr lang="fr-FR"/>
              <a:t>A/ Quand les DAGs ne tournent pas :</a:t>
            </a:r>
          </a:p>
        </p:txBody>
      </p:sp>
      <p:pic>
        <p:nvPicPr>
          <p:cNvPr id="5" name="Image 4">
            <a:extLst>
              <a:ext uri="{FF2B5EF4-FFF2-40B4-BE49-F238E27FC236}">
                <a16:creationId xmlns:a16="http://schemas.microsoft.com/office/drawing/2014/main" id="{91B03A21-215B-D365-6D88-F7DCF6A0A75B}"/>
              </a:ext>
            </a:extLst>
          </p:cNvPr>
          <p:cNvPicPr>
            <a:picLocks noChangeAspect="1"/>
          </p:cNvPicPr>
          <p:nvPr/>
        </p:nvPicPr>
        <p:blipFill>
          <a:blip r:embed="rId3"/>
          <a:stretch>
            <a:fillRect/>
          </a:stretch>
        </p:blipFill>
        <p:spPr>
          <a:xfrm>
            <a:off x="681136" y="1625445"/>
            <a:ext cx="10911754" cy="3862920"/>
          </a:xfrm>
          <a:prstGeom prst="rect">
            <a:avLst/>
          </a:prstGeom>
        </p:spPr>
      </p:pic>
    </p:spTree>
    <p:extLst>
      <p:ext uri="{BB962C8B-B14F-4D97-AF65-F5344CB8AC3E}">
        <p14:creationId xmlns:p14="http://schemas.microsoft.com/office/powerpoint/2010/main" val="1808190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CED5A-8794-9E69-0DF3-06E06D7AF9A2}"/>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C29D582E-0875-6162-D49E-FABD2A2366E3}"/>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dirty="0"/>
              <a:t>1. Introduction</a:t>
            </a:r>
          </a:p>
        </p:txBody>
      </p:sp>
      <p:pic>
        <p:nvPicPr>
          <p:cNvPr id="7" name="Image 6">
            <a:extLst>
              <a:ext uri="{FF2B5EF4-FFF2-40B4-BE49-F238E27FC236}">
                <a16:creationId xmlns:a16="http://schemas.microsoft.com/office/drawing/2014/main" id="{7F9DE090-BCD8-D0C1-A10A-5172F0537E97}"/>
              </a:ext>
            </a:extLst>
          </p:cNvPr>
          <p:cNvPicPr>
            <a:picLocks noChangeAspect="1"/>
          </p:cNvPicPr>
          <p:nvPr/>
        </p:nvPicPr>
        <p:blipFill>
          <a:blip r:embed="rId3"/>
          <a:stretch>
            <a:fillRect/>
          </a:stretch>
        </p:blipFill>
        <p:spPr>
          <a:xfrm>
            <a:off x="5512079" y="656216"/>
            <a:ext cx="6319498" cy="5943777"/>
          </a:xfrm>
          <a:prstGeom prst="rect">
            <a:avLst/>
          </a:prstGeom>
        </p:spPr>
      </p:pic>
      <p:sp>
        <p:nvSpPr>
          <p:cNvPr id="8" name="Sous-titre 4">
            <a:extLst>
              <a:ext uri="{FF2B5EF4-FFF2-40B4-BE49-F238E27FC236}">
                <a16:creationId xmlns:a16="http://schemas.microsoft.com/office/drawing/2014/main" id="{626F2B31-1EC7-8949-D17F-FABE5A3E97DB}"/>
              </a:ext>
            </a:extLst>
          </p:cNvPr>
          <p:cNvSpPr>
            <a:spLocks noGrp="1"/>
          </p:cNvSpPr>
          <p:nvPr>
            <p:ph type="subTitle" idx="1"/>
          </p:nvPr>
        </p:nvSpPr>
        <p:spPr>
          <a:xfrm>
            <a:off x="468481" y="1089560"/>
            <a:ext cx="4727463" cy="5372200"/>
          </a:xfrm>
        </p:spPr>
        <p:txBody>
          <a:bodyPr>
            <a:normAutofit/>
          </a:bodyPr>
          <a:lstStyle/>
          <a:p>
            <a:pPr marL="342900" indent="-342900" algn="l">
              <a:buFontTx/>
              <a:buChar char="-"/>
            </a:pPr>
            <a:r>
              <a:rPr lang="fr-FR" sz="2000"/>
              <a:t>Document json pour une offre d’emploi :</a:t>
            </a:r>
            <a:endParaRPr lang="fr-FR" sz="2000" dirty="0"/>
          </a:p>
        </p:txBody>
      </p:sp>
    </p:spTree>
    <p:extLst>
      <p:ext uri="{BB962C8B-B14F-4D97-AF65-F5344CB8AC3E}">
        <p14:creationId xmlns:p14="http://schemas.microsoft.com/office/powerpoint/2010/main" val="329165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C7777-5028-AFE7-B6A5-D9A13546B7EC}"/>
            </a:ext>
          </a:extLst>
        </p:cNvPr>
        <p:cNvGrpSpPr/>
        <p:nvPr/>
      </p:nvGrpSpPr>
      <p:grpSpPr>
        <a:xfrm>
          <a:off x="0" y="0"/>
          <a:ext cx="0" cy="0"/>
          <a:chOff x="0" y="0"/>
          <a:chExt cx="0" cy="0"/>
        </a:xfrm>
      </p:grpSpPr>
      <p:sp>
        <p:nvSpPr>
          <p:cNvPr id="4" name="Sous-titre 4">
            <a:extLst>
              <a:ext uri="{FF2B5EF4-FFF2-40B4-BE49-F238E27FC236}">
                <a16:creationId xmlns:a16="http://schemas.microsoft.com/office/drawing/2014/main" id="{88FD43A1-2965-DF1F-CB5B-210E5F19CED3}"/>
              </a:ext>
            </a:extLst>
          </p:cNvPr>
          <p:cNvSpPr>
            <a:spLocks noGrp="1"/>
          </p:cNvSpPr>
          <p:nvPr>
            <p:ph type="subTitle" idx="1"/>
          </p:nvPr>
        </p:nvSpPr>
        <p:spPr>
          <a:xfrm>
            <a:off x="599110" y="298433"/>
            <a:ext cx="9906000" cy="534844"/>
          </a:xfrm>
        </p:spPr>
        <p:txBody>
          <a:bodyPr>
            <a:normAutofit/>
          </a:bodyPr>
          <a:lstStyle/>
          <a:p>
            <a:pPr marL="342900" indent="-342900" algn="l">
              <a:buFontTx/>
              <a:buChar char="-"/>
            </a:pPr>
            <a:r>
              <a:rPr lang="fr-FR"/>
              <a:t>A/ Quand les DAGs ne tournent pas :</a:t>
            </a:r>
          </a:p>
        </p:txBody>
      </p:sp>
      <p:pic>
        <p:nvPicPr>
          <p:cNvPr id="9" name="Image 8">
            <a:extLst>
              <a:ext uri="{FF2B5EF4-FFF2-40B4-BE49-F238E27FC236}">
                <a16:creationId xmlns:a16="http://schemas.microsoft.com/office/drawing/2014/main" id="{682E03CB-64F0-669F-E335-3963AE90F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6" y="946133"/>
            <a:ext cx="10911754" cy="2405249"/>
          </a:xfrm>
          <a:prstGeom prst="rect">
            <a:avLst/>
          </a:prstGeom>
        </p:spPr>
      </p:pic>
      <p:pic>
        <p:nvPicPr>
          <p:cNvPr id="2" name="Image 1">
            <a:extLst>
              <a:ext uri="{FF2B5EF4-FFF2-40B4-BE49-F238E27FC236}">
                <a16:creationId xmlns:a16="http://schemas.microsoft.com/office/drawing/2014/main" id="{863061CD-2C94-1794-4A7A-E69351085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36" y="3435663"/>
            <a:ext cx="10911754" cy="3238804"/>
          </a:xfrm>
          <a:prstGeom prst="rect">
            <a:avLst/>
          </a:prstGeom>
        </p:spPr>
      </p:pic>
    </p:spTree>
    <p:extLst>
      <p:ext uri="{BB962C8B-B14F-4D97-AF65-F5344CB8AC3E}">
        <p14:creationId xmlns:p14="http://schemas.microsoft.com/office/powerpoint/2010/main" val="63684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BE91-EEDB-6DDA-44E6-FEF4500DD37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B97899-8545-3A3B-381D-B0E5F72A284B}"/>
              </a:ext>
            </a:extLst>
          </p:cNvPr>
          <p:cNvSpPr>
            <a:spLocks noGrp="1"/>
          </p:cNvSpPr>
          <p:nvPr>
            <p:ph type="ctrTitle"/>
          </p:nvPr>
        </p:nvSpPr>
        <p:spPr>
          <a:xfrm>
            <a:off x="360423" y="121726"/>
            <a:ext cx="11262360" cy="697674"/>
          </a:xfrm>
        </p:spPr>
        <p:txBody>
          <a:bodyPr anchor="ctr">
            <a:normAutofit/>
          </a:bodyPr>
          <a:lstStyle/>
          <a:p>
            <a:pPr algn="l"/>
            <a:r>
              <a:rPr lang="fr-FR" sz="3600" b="1" u="sng" dirty="0"/>
              <a:t>2. Diagramme </a:t>
            </a:r>
            <a:r>
              <a:rPr lang="fr-FR" sz="3600" b="1" u="sng" dirty="0" err="1"/>
              <a:t>UML</a:t>
            </a:r>
            <a:endParaRPr lang="fr-FR" sz="3600" b="1" u="sng" dirty="0"/>
          </a:p>
        </p:txBody>
      </p:sp>
      <p:pic>
        <p:nvPicPr>
          <p:cNvPr id="7" name="Image 6">
            <a:extLst>
              <a:ext uri="{FF2B5EF4-FFF2-40B4-BE49-F238E27FC236}">
                <a16:creationId xmlns:a16="http://schemas.microsoft.com/office/drawing/2014/main" id="{7F5FBDB0-33CA-8C70-376B-9CDC7936241C}"/>
              </a:ext>
            </a:extLst>
          </p:cNvPr>
          <p:cNvPicPr>
            <a:picLocks noChangeAspect="1"/>
          </p:cNvPicPr>
          <p:nvPr/>
        </p:nvPicPr>
        <p:blipFill>
          <a:blip r:embed="rId3"/>
          <a:stretch>
            <a:fillRect/>
          </a:stretch>
        </p:blipFill>
        <p:spPr>
          <a:xfrm>
            <a:off x="738187" y="887950"/>
            <a:ext cx="10715625" cy="5807758"/>
          </a:xfrm>
          <a:prstGeom prst="rect">
            <a:avLst/>
          </a:prstGeom>
          <a:ln>
            <a:solidFill>
              <a:schemeClr val="tx1"/>
            </a:solidFill>
          </a:ln>
        </p:spPr>
      </p:pic>
    </p:spTree>
    <p:extLst>
      <p:ext uri="{BB962C8B-B14F-4D97-AF65-F5344CB8AC3E}">
        <p14:creationId xmlns:p14="http://schemas.microsoft.com/office/powerpoint/2010/main" val="138239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2B977-DB4C-8702-6D41-44A0528FE2EA}"/>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0A21525A-C516-6E13-35F0-5210DF9E1D5E}"/>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3. Environnement</a:t>
            </a:r>
            <a:endParaRPr lang="fr-FR" sz="3600" b="1" u="sng" dirty="0"/>
          </a:p>
        </p:txBody>
      </p:sp>
      <p:pic>
        <p:nvPicPr>
          <p:cNvPr id="2" name="Image 1">
            <a:extLst>
              <a:ext uri="{FF2B5EF4-FFF2-40B4-BE49-F238E27FC236}">
                <a16:creationId xmlns:a16="http://schemas.microsoft.com/office/drawing/2014/main" id="{AC2618B3-B0C4-144D-25C7-325B95919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98446"/>
            <a:ext cx="11332464" cy="5636060"/>
          </a:xfrm>
          <a:prstGeom prst="rect">
            <a:avLst/>
          </a:prstGeom>
          <a:ln>
            <a:solidFill>
              <a:schemeClr val="tx1"/>
            </a:solidFill>
          </a:ln>
        </p:spPr>
      </p:pic>
      <p:sp>
        <p:nvSpPr>
          <p:cNvPr id="6" name="ZoneTexte 5">
            <a:extLst>
              <a:ext uri="{FF2B5EF4-FFF2-40B4-BE49-F238E27FC236}">
                <a16:creationId xmlns:a16="http://schemas.microsoft.com/office/drawing/2014/main" id="{5F5F785F-0749-C8E7-9693-CC6535B5B957}"/>
              </a:ext>
            </a:extLst>
          </p:cNvPr>
          <p:cNvSpPr txBox="1"/>
          <p:nvPr/>
        </p:nvSpPr>
        <p:spPr>
          <a:xfrm>
            <a:off x="7046258" y="149778"/>
            <a:ext cx="5102197" cy="646331"/>
          </a:xfrm>
          <a:prstGeom prst="rect">
            <a:avLst/>
          </a:prstGeom>
          <a:noFill/>
        </p:spPr>
        <p:txBody>
          <a:bodyPr wrap="square">
            <a:spAutoFit/>
          </a:bodyPr>
          <a:lstStyle/>
          <a:p>
            <a:pPr algn="l"/>
            <a:r>
              <a:rPr lang="fr-FR"/>
              <a:t>- Laptop avec Windows 11 + WSL2 (Ubuntu 22.04)</a:t>
            </a:r>
          </a:p>
          <a:p>
            <a:pPr algn="l"/>
            <a:r>
              <a:rPr lang="fr-FR"/>
              <a:t>- Docker CE</a:t>
            </a:r>
            <a:endParaRPr lang="fr-FR" dirty="0"/>
          </a:p>
        </p:txBody>
      </p:sp>
      <p:sp>
        <p:nvSpPr>
          <p:cNvPr id="7" name="Titre 1">
            <a:extLst>
              <a:ext uri="{FF2B5EF4-FFF2-40B4-BE49-F238E27FC236}">
                <a16:creationId xmlns:a16="http://schemas.microsoft.com/office/drawing/2014/main" id="{30FD0130-8FD6-565A-FB9A-A63989FC452B}"/>
              </a:ext>
            </a:extLst>
          </p:cNvPr>
          <p:cNvSpPr txBox="1">
            <a:spLocks/>
          </p:cNvSpPr>
          <p:nvPr/>
        </p:nvSpPr>
        <p:spPr>
          <a:xfrm>
            <a:off x="360423" y="121110"/>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3. Environnement et Architecture</a:t>
            </a:r>
            <a:endParaRPr lang="fr-FR" sz="3600" b="1" u="sng" dirty="0"/>
          </a:p>
        </p:txBody>
      </p:sp>
    </p:spTree>
    <p:extLst>
      <p:ext uri="{BB962C8B-B14F-4D97-AF65-F5344CB8AC3E}">
        <p14:creationId xmlns:p14="http://schemas.microsoft.com/office/powerpoint/2010/main" val="366013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1977D-1BF5-DD28-AF43-54FF4A625C15}"/>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617182C8-7070-AE0F-FE80-2131EC70F35F}"/>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4. ETL avec Airflow</a:t>
            </a:r>
            <a:endParaRPr lang="fr-FR" sz="3600" b="1" u="sng" dirty="0"/>
          </a:p>
        </p:txBody>
      </p:sp>
      <p:pic>
        <p:nvPicPr>
          <p:cNvPr id="2" name="Image 1">
            <a:extLst>
              <a:ext uri="{FF2B5EF4-FFF2-40B4-BE49-F238E27FC236}">
                <a16:creationId xmlns:a16="http://schemas.microsoft.com/office/drawing/2014/main" id="{2907C690-B982-4073-5D94-4AB3AF2C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98446"/>
            <a:ext cx="11332464" cy="5636060"/>
          </a:xfrm>
          <a:prstGeom prst="rect">
            <a:avLst/>
          </a:prstGeom>
          <a:ln>
            <a:solidFill>
              <a:schemeClr val="tx1"/>
            </a:solidFill>
          </a:ln>
        </p:spPr>
      </p:pic>
      <p:pic>
        <p:nvPicPr>
          <p:cNvPr id="5" name="Image 4">
            <a:extLst>
              <a:ext uri="{FF2B5EF4-FFF2-40B4-BE49-F238E27FC236}">
                <a16:creationId xmlns:a16="http://schemas.microsoft.com/office/drawing/2014/main" id="{2B6CA242-0558-5611-9CAA-8897FDB75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6" y="998625"/>
            <a:ext cx="11332465" cy="5636061"/>
          </a:xfrm>
          <a:prstGeom prst="rect">
            <a:avLst/>
          </a:prstGeom>
          <a:ln>
            <a:solidFill>
              <a:schemeClr val="tx1"/>
            </a:solidFill>
          </a:ln>
        </p:spPr>
      </p:pic>
    </p:spTree>
    <p:extLst>
      <p:ext uri="{BB962C8B-B14F-4D97-AF65-F5344CB8AC3E}">
        <p14:creationId xmlns:p14="http://schemas.microsoft.com/office/powerpoint/2010/main" val="332435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27E4-2C43-C724-823D-C2B882E023D0}"/>
            </a:ext>
          </a:extLst>
        </p:cNvPr>
        <p:cNvGrpSpPr/>
        <p:nvPr/>
      </p:nvGrpSpPr>
      <p:grpSpPr>
        <a:xfrm>
          <a:off x="0" y="0"/>
          <a:ext cx="0" cy="0"/>
          <a:chOff x="0" y="0"/>
          <a:chExt cx="0" cy="0"/>
        </a:xfrm>
      </p:grpSpPr>
      <p:pic>
        <p:nvPicPr>
          <p:cNvPr id="14" name="Image 13">
            <a:extLst>
              <a:ext uri="{FF2B5EF4-FFF2-40B4-BE49-F238E27FC236}">
                <a16:creationId xmlns:a16="http://schemas.microsoft.com/office/drawing/2014/main" id="{B0007CEC-A3AE-F85A-2154-12FBF70E3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7493"/>
            <a:ext cx="12197933" cy="1973044"/>
          </a:xfrm>
          <a:prstGeom prst="rect">
            <a:avLst/>
          </a:prstGeom>
        </p:spPr>
      </p:pic>
      <p:sp>
        <p:nvSpPr>
          <p:cNvPr id="3" name="Titre 1">
            <a:extLst>
              <a:ext uri="{FF2B5EF4-FFF2-40B4-BE49-F238E27FC236}">
                <a16:creationId xmlns:a16="http://schemas.microsoft.com/office/drawing/2014/main" id="{D809073B-7AD1-2D88-9096-C46C41D55325}"/>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4. ETL avec Airflow</a:t>
            </a:r>
            <a:endParaRPr lang="fr-FR" sz="3600" b="1" u="sng" dirty="0"/>
          </a:p>
        </p:txBody>
      </p:sp>
      <p:sp>
        <p:nvSpPr>
          <p:cNvPr id="9" name="Sous-titre 4">
            <a:extLst>
              <a:ext uri="{FF2B5EF4-FFF2-40B4-BE49-F238E27FC236}">
                <a16:creationId xmlns:a16="http://schemas.microsoft.com/office/drawing/2014/main" id="{9633B82C-67FA-7227-0C99-8ED97149E0E4}"/>
              </a:ext>
            </a:extLst>
          </p:cNvPr>
          <p:cNvSpPr>
            <a:spLocks noGrp="1"/>
          </p:cNvSpPr>
          <p:nvPr>
            <p:ph type="subTitle" idx="1"/>
          </p:nvPr>
        </p:nvSpPr>
        <p:spPr>
          <a:xfrm>
            <a:off x="11252687" y="785302"/>
            <a:ext cx="1069597" cy="426353"/>
          </a:xfrm>
        </p:spPr>
        <p:txBody>
          <a:bodyPr>
            <a:normAutofit/>
          </a:bodyPr>
          <a:lstStyle/>
          <a:p>
            <a:r>
              <a:rPr lang="en-US" sz="2000" b="1"/>
              <a:t>DAG 1</a:t>
            </a:r>
          </a:p>
        </p:txBody>
      </p:sp>
      <p:pic>
        <p:nvPicPr>
          <p:cNvPr id="16" name="Image 15">
            <a:extLst>
              <a:ext uri="{FF2B5EF4-FFF2-40B4-BE49-F238E27FC236}">
                <a16:creationId xmlns:a16="http://schemas.microsoft.com/office/drawing/2014/main" id="{ECE7B9C8-0376-7176-4DA6-67A4FDBBA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88" y="3078757"/>
            <a:ext cx="10694067" cy="3580737"/>
          </a:xfrm>
          <a:prstGeom prst="rect">
            <a:avLst/>
          </a:prstGeom>
        </p:spPr>
      </p:pic>
      <p:sp>
        <p:nvSpPr>
          <p:cNvPr id="12" name="Sous-titre 4">
            <a:extLst>
              <a:ext uri="{FF2B5EF4-FFF2-40B4-BE49-F238E27FC236}">
                <a16:creationId xmlns:a16="http://schemas.microsoft.com/office/drawing/2014/main" id="{B040FC7E-FD40-B513-C30A-4AB6F7F3E508}"/>
              </a:ext>
            </a:extLst>
          </p:cNvPr>
          <p:cNvSpPr txBox="1">
            <a:spLocks/>
          </p:cNvSpPr>
          <p:nvPr/>
        </p:nvSpPr>
        <p:spPr>
          <a:xfrm>
            <a:off x="10564937" y="3103043"/>
            <a:ext cx="1069597" cy="4263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a:t>DAG 2</a:t>
            </a:r>
          </a:p>
        </p:txBody>
      </p:sp>
      <p:sp>
        <p:nvSpPr>
          <p:cNvPr id="2" name="Rectangle 1">
            <a:extLst>
              <a:ext uri="{FF2B5EF4-FFF2-40B4-BE49-F238E27FC236}">
                <a16:creationId xmlns:a16="http://schemas.microsoft.com/office/drawing/2014/main" id="{8908E253-832F-0DAF-72C9-8E50B77AF036}"/>
              </a:ext>
            </a:extLst>
          </p:cNvPr>
          <p:cNvSpPr/>
          <p:nvPr/>
        </p:nvSpPr>
        <p:spPr>
          <a:xfrm>
            <a:off x="81251" y="1025636"/>
            <a:ext cx="3796709" cy="1738558"/>
          </a:xfrm>
          <a:prstGeom prst="rect">
            <a:avLst/>
          </a:prstGeom>
          <a:solidFill>
            <a:srgbClr val="FFFF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70D2752-C6B7-1352-9C21-2F072E74943D}"/>
              </a:ext>
            </a:extLst>
          </p:cNvPr>
          <p:cNvSpPr/>
          <p:nvPr/>
        </p:nvSpPr>
        <p:spPr>
          <a:xfrm>
            <a:off x="902537" y="3168558"/>
            <a:ext cx="3438143" cy="1239814"/>
          </a:xfrm>
          <a:prstGeom prst="rect">
            <a:avLst/>
          </a:prstGeom>
          <a:solidFill>
            <a:srgbClr val="FFFF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B8A3FEC-7996-61B4-D68D-60191C42A8C0}"/>
              </a:ext>
            </a:extLst>
          </p:cNvPr>
          <p:cNvSpPr/>
          <p:nvPr/>
        </p:nvSpPr>
        <p:spPr>
          <a:xfrm>
            <a:off x="4043363" y="1697494"/>
            <a:ext cx="647670" cy="476599"/>
          </a:xfrm>
          <a:prstGeom prst="rect">
            <a:avLst/>
          </a:prstGeom>
          <a:solidFill>
            <a:srgbClr val="00B05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04CF981-3F48-83CF-8EF8-F75666BA3ED1}"/>
              </a:ext>
            </a:extLst>
          </p:cNvPr>
          <p:cNvSpPr/>
          <p:nvPr/>
        </p:nvSpPr>
        <p:spPr>
          <a:xfrm>
            <a:off x="1093903" y="5517266"/>
            <a:ext cx="601247" cy="245364"/>
          </a:xfrm>
          <a:prstGeom prst="rect">
            <a:avLst/>
          </a:prstGeom>
          <a:solidFill>
            <a:srgbClr val="00B05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85369D8-5263-FB90-0032-8E71C644F11E}"/>
              </a:ext>
            </a:extLst>
          </p:cNvPr>
          <p:cNvSpPr/>
          <p:nvPr/>
        </p:nvSpPr>
        <p:spPr>
          <a:xfrm>
            <a:off x="1093903" y="5199206"/>
            <a:ext cx="601247" cy="245364"/>
          </a:xfrm>
          <a:prstGeom prst="rect">
            <a:avLst/>
          </a:prstGeom>
          <a:solidFill>
            <a:srgbClr val="FFFF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0D936A7-A1A5-1CE5-895B-04F65B5C5B31}"/>
              </a:ext>
            </a:extLst>
          </p:cNvPr>
          <p:cNvSpPr/>
          <p:nvPr/>
        </p:nvSpPr>
        <p:spPr>
          <a:xfrm>
            <a:off x="4720852" y="1131702"/>
            <a:ext cx="6680158" cy="1475424"/>
          </a:xfrm>
          <a:prstGeom prst="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9CCC206-52BC-6338-2023-49935D40F7DF}"/>
              </a:ext>
            </a:extLst>
          </p:cNvPr>
          <p:cNvSpPr/>
          <p:nvPr/>
        </p:nvSpPr>
        <p:spPr>
          <a:xfrm>
            <a:off x="9040468" y="4681331"/>
            <a:ext cx="2400298" cy="1506532"/>
          </a:xfrm>
          <a:prstGeom prst="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EAA7255-ACBB-35CC-2D75-379C06AB251E}"/>
              </a:ext>
            </a:extLst>
          </p:cNvPr>
          <p:cNvSpPr/>
          <p:nvPr/>
        </p:nvSpPr>
        <p:spPr>
          <a:xfrm>
            <a:off x="1093903" y="5827830"/>
            <a:ext cx="601247" cy="245365"/>
          </a:xfrm>
          <a:prstGeom prst="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E94F1924-B3C7-5EE2-3BF2-D1D9ABC0F4A2}"/>
              </a:ext>
            </a:extLst>
          </p:cNvPr>
          <p:cNvSpPr/>
          <p:nvPr/>
        </p:nvSpPr>
        <p:spPr>
          <a:xfrm>
            <a:off x="4379609" y="3193153"/>
            <a:ext cx="4621930" cy="3369572"/>
          </a:xfrm>
          <a:prstGeom prst="rect">
            <a:avLst/>
          </a:prstGeom>
          <a:solidFill>
            <a:schemeClr val="accent2">
              <a:lumMod val="60000"/>
              <a:lumOff val="40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9314712E-2543-7F35-903A-FB5B4B9CBBC2}"/>
              </a:ext>
            </a:extLst>
          </p:cNvPr>
          <p:cNvSpPr/>
          <p:nvPr/>
        </p:nvSpPr>
        <p:spPr>
          <a:xfrm>
            <a:off x="1093903" y="6145909"/>
            <a:ext cx="601247" cy="245365"/>
          </a:xfrm>
          <a:prstGeom prst="rect">
            <a:avLst/>
          </a:prstGeom>
          <a:solidFill>
            <a:schemeClr val="accent2">
              <a:lumMod val="60000"/>
              <a:lumOff val="40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ous-titre 4">
            <a:extLst>
              <a:ext uri="{FF2B5EF4-FFF2-40B4-BE49-F238E27FC236}">
                <a16:creationId xmlns:a16="http://schemas.microsoft.com/office/drawing/2014/main" id="{A7B1AF0F-01B0-8444-CA0C-B7B4EC74B365}"/>
              </a:ext>
            </a:extLst>
          </p:cNvPr>
          <p:cNvSpPr txBox="1">
            <a:spLocks/>
          </p:cNvSpPr>
          <p:nvPr/>
        </p:nvSpPr>
        <p:spPr>
          <a:xfrm>
            <a:off x="1727200" y="5160269"/>
            <a:ext cx="1012445" cy="39342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Setup</a:t>
            </a:r>
          </a:p>
        </p:txBody>
      </p:sp>
      <p:sp>
        <p:nvSpPr>
          <p:cNvPr id="18" name="Sous-titre 4">
            <a:extLst>
              <a:ext uri="{FF2B5EF4-FFF2-40B4-BE49-F238E27FC236}">
                <a16:creationId xmlns:a16="http://schemas.microsoft.com/office/drawing/2014/main" id="{67F94D2C-3693-3A37-2324-5C8AA8DDF334}"/>
              </a:ext>
            </a:extLst>
          </p:cNvPr>
          <p:cNvSpPr txBox="1">
            <a:spLocks/>
          </p:cNvSpPr>
          <p:nvPr/>
        </p:nvSpPr>
        <p:spPr>
          <a:xfrm>
            <a:off x="1708515" y="5773005"/>
            <a:ext cx="2374914" cy="4220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Transformations</a:t>
            </a:r>
          </a:p>
        </p:txBody>
      </p:sp>
      <p:sp>
        <p:nvSpPr>
          <p:cNvPr id="19" name="Sous-titre 4">
            <a:extLst>
              <a:ext uri="{FF2B5EF4-FFF2-40B4-BE49-F238E27FC236}">
                <a16:creationId xmlns:a16="http://schemas.microsoft.com/office/drawing/2014/main" id="{0D2DAF5F-B389-88CB-B176-17D223DBB10C}"/>
              </a:ext>
            </a:extLst>
          </p:cNvPr>
          <p:cNvSpPr txBox="1">
            <a:spLocks/>
          </p:cNvSpPr>
          <p:nvPr/>
        </p:nvSpPr>
        <p:spPr>
          <a:xfrm>
            <a:off x="1708515" y="6078274"/>
            <a:ext cx="1828590" cy="431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Chargement</a:t>
            </a:r>
          </a:p>
        </p:txBody>
      </p:sp>
      <p:sp>
        <p:nvSpPr>
          <p:cNvPr id="20" name="Sous-titre 4">
            <a:extLst>
              <a:ext uri="{FF2B5EF4-FFF2-40B4-BE49-F238E27FC236}">
                <a16:creationId xmlns:a16="http://schemas.microsoft.com/office/drawing/2014/main" id="{4C9CAB36-8ED4-DB58-7C6E-37DD4BE0CC19}"/>
              </a:ext>
            </a:extLst>
          </p:cNvPr>
          <p:cNvSpPr txBox="1">
            <a:spLocks/>
          </p:cNvSpPr>
          <p:nvPr/>
        </p:nvSpPr>
        <p:spPr>
          <a:xfrm>
            <a:off x="1705340" y="5452682"/>
            <a:ext cx="1641383" cy="4892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Extraction</a:t>
            </a:r>
          </a:p>
        </p:txBody>
      </p:sp>
      <p:sp>
        <p:nvSpPr>
          <p:cNvPr id="21" name="Ellipse 20">
            <a:extLst>
              <a:ext uri="{FF2B5EF4-FFF2-40B4-BE49-F238E27FC236}">
                <a16:creationId xmlns:a16="http://schemas.microsoft.com/office/drawing/2014/main" id="{AE442014-3ADC-F644-22F9-669504DA7811}"/>
              </a:ext>
            </a:extLst>
          </p:cNvPr>
          <p:cNvSpPr/>
          <p:nvPr/>
        </p:nvSpPr>
        <p:spPr>
          <a:xfrm>
            <a:off x="11420446" y="2133452"/>
            <a:ext cx="751234" cy="433033"/>
          </a:xfrm>
          <a:prstGeom prst="ellipse">
            <a:avLst/>
          </a:prstGeom>
          <a:noFill/>
          <a:ln w="254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ECFEE715-9D9C-B683-0214-BA133F29699E}"/>
              </a:ext>
            </a:extLst>
          </p:cNvPr>
          <p:cNvCxnSpPr>
            <a:cxnSpLocks/>
            <a:endCxn id="12" idx="0"/>
          </p:cNvCxnSpPr>
          <p:nvPr/>
        </p:nvCxnSpPr>
        <p:spPr>
          <a:xfrm flipH="1">
            <a:off x="11099736" y="2566485"/>
            <a:ext cx="513522" cy="53655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35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2" grpId="0" animBg="1"/>
      <p:bldP spid="4" grpId="0" animBg="1"/>
      <p:bldP spid="5" grpId="0" animBg="1"/>
      <p:bldP spid="6" grpId="0" animBg="1"/>
      <p:bldP spid="7" grpId="0" animBg="1"/>
      <p:bldP spid="8" grpId="0" animBg="1"/>
      <p:bldP spid="10" grpId="0" animBg="1"/>
      <p:bldP spid="11" grpId="0" animBg="1"/>
      <p:bldP spid="13" grpId="0" animBg="1"/>
      <p:bldP spid="15" grpId="0" animBg="1"/>
      <p:bldP spid="17" grpId="0"/>
      <p:bldP spid="18" grpId="0"/>
      <p:bldP spid="19" grpId="0"/>
      <p:bldP spid="20"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6C6C4-AC93-9530-151E-FEA240A2FEB2}"/>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D9B898C0-D3A8-629B-798B-E20973CC78E4}"/>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4. ETL avec Airflow</a:t>
            </a:r>
            <a:endParaRPr lang="fr-FR" sz="3600" b="1" u="sng" dirty="0"/>
          </a:p>
        </p:txBody>
      </p:sp>
      <p:pic>
        <p:nvPicPr>
          <p:cNvPr id="24" name="Image 23">
            <a:extLst>
              <a:ext uri="{FF2B5EF4-FFF2-40B4-BE49-F238E27FC236}">
                <a16:creationId xmlns:a16="http://schemas.microsoft.com/office/drawing/2014/main" id="{88B9F066-D22E-635B-3141-7333EFB0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35" y="1436924"/>
            <a:ext cx="5878609" cy="5299350"/>
          </a:xfrm>
          <a:prstGeom prst="rect">
            <a:avLst/>
          </a:prstGeom>
          <a:ln>
            <a:solidFill>
              <a:schemeClr val="tx1"/>
            </a:solidFill>
          </a:ln>
        </p:spPr>
      </p:pic>
      <p:sp>
        <p:nvSpPr>
          <p:cNvPr id="26" name="ZoneTexte 25">
            <a:extLst>
              <a:ext uri="{FF2B5EF4-FFF2-40B4-BE49-F238E27FC236}">
                <a16:creationId xmlns:a16="http://schemas.microsoft.com/office/drawing/2014/main" id="{F908D18C-2BB2-FB90-E473-14453B55041C}"/>
              </a:ext>
            </a:extLst>
          </p:cNvPr>
          <p:cNvSpPr txBox="1"/>
          <p:nvPr/>
        </p:nvSpPr>
        <p:spPr>
          <a:xfrm>
            <a:off x="165100" y="1436924"/>
            <a:ext cx="3568007" cy="369332"/>
          </a:xfrm>
          <a:prstGeom prst="rect">
            <a:avLst/>
          </a:prstGeom>
          <a:noFill/>
        </p:spPr>
        <p:txBody>
          <a:bodyPr wrap="square">
            <a:spAutoFit/>
          </a:bodyPr>
          <a:lstStyle/>
          <a:p>
            <a:r>
              <a:rPr lang="fr-FR"/>
              <a:t>Fréquence : tous les jours à 21h30</a:t>
            </a:r>
          </a:p>
        </p:txBody>
      </p:sp>
      <p:pic>
        <p:nvPicPr>
          <p:cNvPr id="30" name="Image 29">
            <a:extLst>
              <a:ext uri="{FF2B5EF4-FFF2-40B4-BE49-F238E27FC236}">
                <a16:creationId xmlns:a16="http://schemas.microsoft.com/office/drawing/2014/main" id="{65E1241A-BE49-57D9-746E-FD944DFA1258}"/>
              </a:ext>
            </a:extLst>
          </p:cNvPr>
          <p:cNvPicPr>
            <a:picLocks noChangeAspect="1"/>
          </p:cNvPicPr>
          <p:nvPr/>
        </p:nvPicPr>
        <p:blipFill>
          <a:blip r:embed="rId4"/>
          <a:stretch>
            <a:fillRect/>
          </a:stretch>
        </p:blipFill>
        <p:spPr>
          <a:xfrm>
            <a:off x="236996" y="1911376"/>
            <a:ext cx="5340388" cy="1164072"/>
          </a:xfrm>
          <a:prstGeom prst="rect">
            <a:avLst/>
          </a:prstGeom>
          <a:ln>
            <a:solidFill>
              <a:schemeClr val="tx1"/>
            </a:solidFill>
          </a:ln>
        </p:spPr>
      </p:pic>
      <p:sp>
        <p:nvSpPr>
          <p:cNvPr id="31" name="ZoneTexte 30">
            <a:extLst>
              <a:ext uri="{FF2B5EF4-FFF2-40B4-BE49-F238E27FC236}">
                <a16:creationId xmlns:a16="http://schemas.microsoft.com/office/drawing/2014/main" id="{63FFBAF3-B6D4-787C-31E8-F0E600BDA5D0}"/>
              </a:ext>
            </a:extLst>
          </p:cNvPr>
          <p:cNvSpPr txBox="1"/>
          <p:nvPr/>
        </p:nvSpPr>
        <p:spPr>
          <a:xfrm>
            <a:off x="3065940" y="5178150"/>
            <a:ext cx="3568007" cy="923330"/>
          </a:xfrm>
          <a:prstGeom prst="rect">
            <a:avLst/>
          </a:prstGeom>
          <a:noFill/>
        </p:spPr>
        <p:txBody>
          <a:bodyPr wrap="square">
            <a:spAutoFit/>
          </a:bodyPr>
          <a:lstStyle/>
          <a:p>
            <a:r>
              <a:rPr lang="fr-FR"/>
              <a:t>Durée des DAGs :</a:t>
            </a:r>
          </a:p>
          <a:p>
            <a:r>
              <a:rPr lang="fr-FR"/>
              <a:t>   10-15 minutes pour `DAG 1`</a:t>
            </a:r>
          </a:p>
          <a:p>
            <a:r>
              <a:rPr lang="fr-FR"/>
              <a:t>   5-10 minutes pour `DAG 2`</a:t>
            </a:r>
            <a:endParaRPr lang="fr-FR" dirty="0"/>
          </a:p>
        </p:txBody>
      </p:sp>
    </p:spTree>
    <p:extLst>
      <p:ext uri="{BB962C8B-B14F-4D97-AF65-F5344CB8AC3E}">
        <p14:creationId xmlns:p14="http://schemas.microsoft.com/office/powerpoint/2010/main" val="238511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ED3A-0E3B-8828-D13C-72D50B8E2200}"/>
            </a:ext>
          </a:extLst>
        </p:cNvPr>
        <p:cNvGrpSpPr/>
        <p:nvPr/>
      </p:nvGrpSpPr>
      <p:grpSpPr>
        <a:xfrm>
          <a:off x="0" y="0"/>
          <a:ext cx="0" cy="0"/>
          <a:chOff x="0" y="0"/>
          <a:chExt cx="0" cy="0"/>
        </a:xfrm>
      </p:grpSpPr>
      <p:sp>
        <p:nvSpPr>
          <p:cNvPr id="3" name="Titre 1">
            <a:extLst>
              <a:ext uri="{FF2B5EF4-FFF2-40B4-BE49-F238E27FC236}">
                <a16:creationId xmlns:a16="http://schemas.microsoft.com/office/drawing/2014/main" id="{C0DE2267-364E-7DEA-B94E-897A1E2058B3}"/>
              </a:ext>
            </a:extLst>
          </p:cNvPr>
          <p:cNvSpPr txBox="1">
            <a:spLocks/>
          </p:cNvSpPr>
          <p:nvPr/>
        </p:nvSpPr>
        <p:spPr>
          <a:xfrm>
            <a:off x="360423" y="121726"/>
            <a:ext cx="11262360" cy="6976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u="sng"/>
              <a:t>5. Création d’une API avec FastAPI</a:t>
            </a:r>
            <a:endParaRPr lang="fr-FR" sz="3600" b="1" u="sng" dirty="0"/>
          </a:p>
        </p:txBody>
      </p:sp>
      <p:pic>
        <p:nvPicPr>
          <p:cNvPr id="2" name="Image 1">
            <a:extLst>
              <a:ext uri="{FF2B5EF4-FFF2-40B4-BE49-F238E27FC236}">
                <a16:creationId xmlns:a16="http://schemas.microsoft.com/office/drawing/2014/main" id="{5ECF5849-C05C-A690-796E-AE91F315B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998446"/>
            <a:ext cx="11332464" cy="5636060"/>
          </a:xfrm>
          <a:prstGeom prst="rect">
            <a:avLst/>
          </a:prstGeom>
          <a:ln>
            <a:solidFill>
              <a:schemeClr val="tx1"/>
            </a:solidFill>
          </a:ln>
        </p:spPr>
      </p:pic>
      <p:pic>
        <p:nvPicPr>
          <p:cNvPr id="5" name="Image 4">
            <a:extLst>
              <a:ext uri="{FF2B5EF4-FFF2-40B4-BE49-F238E27FC236}">
                <a16:creationId xmlns:a16="http://schemas.microsoft.com/office/drawing/2014/main" id="{D5ED04E9-5F35-4F5C-AE9D-97302EC7F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98446"/>
            <a:ext cx="11332463" cy="5636060"/>
          </a:xfrm>
          <a:prstGeom prst="rect">
            <a:avLst/>
          </a:prstGeom>
          <a:ln>
            <a:solidFill>
              <a:schemeClr val="tx1"/>
            </a:solidFill>
          </a:ln>
        </p:spPr>
      </p:pic>
    </p:spTree>
    <p:extLst>
      <p:ext uri="{BB962C8B-B14F-4D97-AF65-F5344CB8AC3E}">
        <p14:creationId xmlns:p14="http://schemas.microsoft.com/office/powerpoint/2010/main" val="121988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8760</TotalTime>
  <Words>2340</Words>
  <Application>Microsoft Office PowerPoint</Application>
  <PresentationFormat>Grand écran</PresentationFormat>
  <Paragraphs>256</Paragraphs>
  <Slides>30</Slides>
  <Notes>26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Calibri</vt:lpstr>
      <vt:lpstr>Calibri Light</vt:lpstr>
      <vt:lpstr>Wingdings</vt:lpstr>
      <vt:lpstr>Thème Office</vt:lpstr>
      <vt:lpstr>Projet Data Engineer  Etude des offres d’emploi  (de la data)  en France Métropolitaine</vt:lpstr>
      <vt:lpstr>Présentation PowerPoint</vt:lpstr>
      <vt:lpstr>Présentation PowerPoint</vt:lpstr>
      <vt:lpstr>2. Diagramme UML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Foo Bar</dc:creator>
  <cp:lastModifiedBy>Foo Bar</cp:lastModifiedBy>
  <cp:revision>69</cp:revision>
  <dcterms:created xsi:type="dcterms:W3CDTF">2025-07-15T21:00:24Z</dcterms:created>
  <dcterms:modified xsi:type="dcterms:W3CDTF">2025-07-28T04:14:11Z</dcterms:modified>
</cp:coreProperties>
</file>